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vml" ContentType="application/vnd.openxmlformats-officedocument.vmlDrawing"/>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7" r:id="rId3"/>
    <p:sldMasterId id="2147483696" r:id="rId4"/>
    <p:sldMasterId id="2147483709" r:id="rId5"/>
  </p:sldMasterIdLst>
  <p:notesMasterIdLst>
    <p:notesMasterId r:id="rId39"/>
  </p:notesMasterIdLst>
  <p:sldIdLst>
    <p:sldId id="306" r:id="rId6"/>
    <p:sldId id="257" r:id="rId7"/>
    <p:sldId id="301" r:id="rId8"/>
    <p:sldId id="292" r:id="rId9"/>
    <p:sldId id="268" r:id="rId10"/>
    <p:sldId id="289" r:id="rId11"/>
    <p:sldId id="269" r:id="rId12"/>
    <p:sldId id="293" r:id="rId13"/>
    <p:sldId id="277" r:id="rId14"/>
    <p:sldId id="276" r:id="rId15"/>
    <p:sldId id="302" r:id="rId16"/>
    <p:sldId id="295" r:id="rId17"/>
    <p:sldId id="290" r:id="rId18"/>
    <p:sldId id="304" r:id="rId19"/>
    <p:sldId id="303" r:id="rId20"/>
    <p:sldId id="278" r:id="rId21"/>
    <p:sldId id="279" r:id="rId22"/>
    <p:sldId id="305" r:id="rId23"/>
    <p:sldId id="298" r:id="rId24"/>
    <p:sldId id="307" r:id="rId25"/>
    <p:sldId id="296" r:id="rId26"/>
    <p:sldId id="297" r:id="rId27"/>
    <p:sldId id="299" r:id="rId28"/>
    <p:sldId id="300" r:id="rId29"/>
    <p:sldId id="309" r:id="rId30"/>
    <p:sldId id="308" r:id="rId31"/>
    <p:sldId id="291" r:id="rId32"/>
    <p:sldId id="310" r:id="rId33"/>
    <p:sldId id="271" r:id="rId34"/>
    <p:sldId id="273" r:id="rId35"/>
    <p:sldId id="274" r:id="rId36"/>
    <p:sldId id="284" r:id="rId37"/>
    <p:sldId id="267" r:id="rId3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EDF"/>
    <a:srgbClr val="FBE5D6"/>
    <a:srgbClr val="D5F5D5"/>
    <a:srgbClr val="D5F5D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68605" autoAdjust="0"/>
  </p:normalViewPr>
  <p:slideViewPr>
    <p:cSldViewPr>
      <p:cViewPr>
        <p:scale>
          <a:sx n="50" d="100"/>
          <a:sy n="50" d="100"/>
        </p:scale>
        <p:origin x="-792" y="-19"/>
      </p:cViewPr>
      <p:guideLst>
        <p:guide orient="horz" pos="2160"/>
        <p:guide pos="3839"/>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264AED-9497-4793-91B2-B5336A6DAB36}" type="datetimeFigureOut">
              <a:rPr lang="en-US" smtClean="0"/>
              <a:pPr/>
              <a:t>12/12/2019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826088-BCDD-438B-9D4C-EED381825F7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Edge Computing places networked computing resources as close as possible to where data is created. In recent year, a large variety of applications, such as Internet of things (</a:t>
            </a:r>
            <a:r>
              <a:rPr lang="en-US" sz="1200" kern="1200" dirty="0" err="1" smtClean="0">
                <a:solidFill>
                  <a:schemeClr val="tx1"/>
                </a:solidFill>
                <a:latin typeface="+mn-lt"/>
                <a:ea typeface="+mn-ea"/>
                <a:cs typeface="+mn-cs"/>
              </a:rPr>
              <a:t>IoT</a:t>
            </a:r>
            <a:r>
              <a:rPr lang="en-US" sz="1200" kern="1200" dirty="0" smtClean="0">
                <a:solidFill>
                  <a:schemeClr val="tx1"/>
                </a:solidFill>
                <a:latin typeface="+mn-lt"/>
                <a:ea typeface="+mn-ea"/>
                <a:cs typeface="+mn-cs"/>
              </a:rPr>
              <a:t>) applications have appeared as cloud-based systems. This result in manifold increase of users or devices which get connected to internet and resulting in huge amount of data processing in cloud data center [</a:t>
            </a:r>
            <a:r>
              <a:rPr lang="en-US" sz="1200" kern="1200" dirty="0" err="1" smtClean="0">
                <a:solidFill>
                  <a:schemeClr val="tx1"/>
                </a:solidFill>
                <a:latin typeface="+mn-lt"/>
                <a:ea typeface="+mn-ea"/>
                <a:cs typeface="+mn-cs"/>
              </a:rPr>
              <a:t>MNonitoring</a:t>
            </a:r>
            <a:r>
              <a:rPr lang="en-US" sz="1200" kern="1200" dirty="0" smtClean="0">
                <a:solidFill>
                  <a:schemeClr val="tx1"/>
                </a:solidFill>
                <a:latin typeface="+mn-lt"/>
                <a:ea typeface="+mn-ea"/>
                <a:cs typeface="+mn-cs"/>
              </a:rPr>
              <a:t> self-adaptive application within edge computing frameworks </a:t>
            </a:r>
            <a:r>
              <a:rPr lang="en-US" sz="1200" kern="1200" dirty="0" err="1" smtClean="0">
                <a:solidFill>
                  <a:schemeClr val="tx1"/>
                </a:solidFill>
                <a:latin typeface="+mn-lt"/>
                <a:ea typeface="+mn-ea"/>
                <a:cs typeface="+mn-cs"/>
              </a:rPr>
              <a:t>Salman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Taherzadeh</a:t>
            </a:r>
            <a:r>
              <a:rPr lang="en-US" sz="1200" kern="1200" dirty="0" smtClean="0">
                <a:solidFill>
                  <a:schemeClr val="tx1"/>
                </a:solidFill>
                <a:latin typeface="+mn-lt"/>
                <a:ea typeface="+mn-ea"/>
                <a:cs typeface="+mn-cs"/>
              </a:rPr>
              <a:t>].. However, the burden caused by large data volume, generated by end-users and transferred at centralized cloud, lead to insufficient utilization of bandwidth and </a:t>
            </a:r>
            <a:r>
              <a:rPr lang="en-US" sz="1200" kern="1200" dirty="0" err="1" smtClean="0">
                <a:solidFill>
                  <a:schemeClr val="tx1"/>
                </a:solidFill>
                <a:latin typeface="+mn-lt"/>
                <a:ea typeface="+mn-ea"/>
                <a:cs typeface="+mn-cs"/>
              </a:rPr>
              <a:t>and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conmputing</a:t>
            </a:r>
            <a:r>
              <a:rPr lang="en-US" sz="1200" kern="1200" dirty="0" smtClean="0">
                <a:solidFill>
                  <a:schemeClr val="tx1"/>
                </a:solidFill>
                <a:latin typeface="+mn-lt"/>
                <a:ea typeface="+mn-ea"/>
                <a:cs typeface="+mn-cs"/>
              </a:rPr>
              <a:t> resources. To tackle this problem, edge computing is aimed to increase capabilities and responsibilities of resources at the edge of network in comparison with traditional centralized cloud.</a:t>
            </a:r>
          </a:p>
          <a:p>
            <a:endParaRPr lang="en-US" sz="120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Connecting </a:t>
            </a:r>
            <a:r>
              <a:rPr lang="en-US" sz="1200" b="0" i="0" kern="1200" dirty="0" err="1" smtClean="0">
                <a:solidFill>
                  <a:schemeClr val="tx1"/>
                </a:solidFill>
                <a:latin typeface="+mn-lt"/>
                <a:ea typeface="+mn-ea"/>
                <a:cs typeface="+mn-cs"/>
              </a:rPr>
              <a:t>IoT</a:t>
            </a:r>
            <a:r>
              <a:rPr lang="en-US" sz="1200" b="0" i="0" kern="1200" dirty="0" smtClean="0">
                <a:solidFill>
                  <a:schemeClr val="tx1"/>
                </a:solidFill>
                <a:latin typeface="+mn-lt"/>
                <a:ea typeface="+mn-ea"/>
                <a:cs typeface="+mn-cs"/>
              </a:rPr>
              <a:t> devices to the Internet is not new but deploying and running real-time edge apps at </a:t>
            </a:r>
            <a:r>
              <a:rPr lang="en-US" sz="1200" b="0" i="0" kern="1200" dirty="0" err="1" smtClean="0">
                <a:solidFill>
                  <a:schemeClr val="tx1"/>
                </a:solidFill>
                <a:latin typeface="+mn-lt"/>
                <a:ea typeface="+mn-ea"/>
                <a:cs typeface="+mn-cs"/>
              </a:rPr>
              <a:t>hyperscale</a:t>
            </a:r>
            <a:r>
              <a:rPr lang="en-US" sz="1200" b="0" i="0" kern="1200" dirty="0" smtClean="0">
                <a:solidFill>
                  <a:schemeClr val="tx1"/>
                </a:solidFill>
                <a:latin typeface="+mn-lt"/>
                <a:ea typeface="+mn-ea"/>
                <a:cs typeface="+mn-cs"/>
              </a:rPr>
              <a:t> using these devices is. Edge Computing leveraged the benefits</a:t>
            </a:r>
            <a:r>
              <a:rPr lang="en-US" sz="1200" b="0" i="0" kern="1200" baseline="0" dirty="0" smtClean="0">
                <a:solidFill>
                  <a:schemeClr val="tx1"/>
                </a:solidFill>
                <a:latin typeface="+mn-lt"/>
                <a:ea typeface="+mn-ea"/>
                <a:cs typeface="+mn-cs"/>
              </a:rPr>
              <a:t> of cloud-native</a:t>
            </a:r>
            <a:r>
              <a:rPr lang="en-US" sz="1200" b="0" i="0" kern="1200" dirty="0" smtClean="0">
                <a:solidFill>
                  <a:schemeClr val="tx1"/>
                </a:solidFill>
                <a:latin typeface="+mn-lt"/>
                <a:ea typeface="+mn-ea"/>
                <a:cs typeface="+mn-cs"/>
              </a:rPr>
              <a:t> by keeping what’s great about the Cloud-native model (</a:t>
            </a:r>
            <a:r>
              <a:rPr lang="en-US" dirty="0" err="1" smtClean="0"/>
              <a:t>Microservices</a:t>
            </a:r>
            <a:r>
              <a:rPr lang="en-US" dirty="0" smtClean="0"/>
              <a:t> architectures ,Containerized applications, Dynamically orchestrated</a:t>
            </a:r>
            <a:r>
              <a:rPr lang="en-US" sz="1200" b="0" i="0" kern="1200" dirty="0" smtClean="0">
                <a:solidFill>
                  <a:schemeClr val="tx1"/>
                </a:solidFill>
                <a:latin typeface="+mn-lt"/>
                <a:ea typeface="+mn-ea"/>
                <a:cs typeface="+mn-cs"/>
              </a:rPr>
              <a:t>), yet applying it in the harsh physical and environment of sensors and </a:t>
            </a:r>
            <a:r>
              <a:rPr lang="en-US" sz="1200" b="0" i="0" kern="1200" dirty="0" err="1" smtClean="0">
                <a:solidFill>
                  <a:schemeClr val="tx1"/>
                </a:solidFill>
                <a:latin typeface="+mn-lt"/>
                <a:ea typeface="+mn-ea"/>
                <a:cs typeface="+mn-cs"/>
              </a:rPr>
              <a:t>IoT</a:t>
            </a:r>
            <a:r>
              <a:rPr lang="en-US" sz="1200" b="0" i="0" kern="1200" baseline="0" dirty="0" smtClean="0">
                <a:solidFill>
                  <a:schemeClr val="tx1"/>
                </a:solidFill>
                <a:latin typeface="+mn-lt"/>
                <a:ea typeface="+mn-ea"/>
                <a:cs typeface="+mn-cs"/>
              </a:rPr>
              <a:t> devices.</a:t>
            </a:r>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3663D-38C2-46FD-9D87-69D918A27C7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 xmlns:p14="http://schemas.microsoft.com/office/powerpoint/2010/main" val="115659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This is the outline</a:t>
            </a:r>
            <a:r>
              <a:rPr lang="en-US" baseline="0" dirty="0" smtClean="0"/>
              <a:t> of my today’s presentation…</a:t>
            </a:r>
            <a:endParaRPr lang="en-US" dirty="0"/>
          </a:p>
        </p:txBody>
      </p:sp>
      <p:sp>
        <p:nvSpPr>
          <p:cNvPr id="4" name="Slide Number Placeholder 3"/>
          <p:cNvSpPr>
            <a:spLocks noGrp="1"/>
          </p:cNvSpPr>
          <p:nvPr>
            <p:ph type="sldNum" sz="quarter" idx="10"/>
          </p:nvPr>
        </p:nvSpPr>
        <p:spPr/>
        <p:txBody>
          <a:bodyPr/>
          <a:lstStyle/>
          <a:p>
            <a:pPr defTabSz="931774">
              <a:defRPr/>
            </a:pPr>
            <a:fld id="{BC3EF3D0-9081-5846-A61C-8923B7A60622}" type="slidenum">
              <a:rPr lang="en-US">
                <a:solidFill>
                  <a:prstClr val="black"/>
                </a:solidFill>
                <a:latin typeface="Calibri"/>
              </a:rPr>
              <a:pPr defTabSz="931774">
                <a:defRPr/>
              </a:pPr>
              <a:t>3</a:t>
            </a:fld>
            <a:endParaRPr lang="en-US">
              <a:solidFill>
                <a:prstClr val="black"/>
              </a:solidFill>
              <a:latin typeface="Calibri"/>
            </a:endParaRPr>
          </a:p>
        </p:txBody>
      </p:sp>
    </p:spTree>
    <p:extLst>
      <p:ext uri="{BB962C8B-B14F-4D97-AF65-F5344CB8AC3E}">
        <p14:creationId xmlns:p14="http://schemas.microsoft.com/office/powerpoint/2010/main" xmlns="" val="226138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lstStyle/>
          <a:p>
            <a:r>
              <a:rPr lang="en-US" dirty="0" smtClean="0"/>
              <a:t>Cloud-native is methodology of </a:t>
            </a:r>
            <a:r>
              <a:rPr lang="en-US" b="1" dirty="0" smtClean="0">
                <a:solidFill>
                  <a:srgbClr val="FF0000"/>
                </a:solidFill>
              </a:rPr>
              <a:t>building and running application </a:t>
            </a:r>
            <a:r>
              <a:rPr lang="en-US" dirty="0" smtClean="0"/>
              <a:t>that fully exploits the power of cloud computing where application build on cloud have common characters. </a:t>
            </a:r>
          </a:p>
          <a:p>
            <a:r>
              <a:rPr lang="en-US" dirty="0" smtClean="0"/>
              <a:t>First cloud-native apps adopt a </a:t>
            </a:r>
            <a:r>
              <a:rPr lang="en-US" b="1" dirty="0" err="1" smtClean="0">
                <a:solidFill>
                  <a:srgbClr val="FF0000"/>
                </a:solidFill>
              </a:rPr>
              <a:t>Microservices</a:t>
            </a:r>
            <a:r>
              <a:rPr lang="en-US" dirty="0" smtClean="0"/>
              <a:t> architectures where each application is collection of small services that can be operated independently of each other.</a:t>
            </a:r>
          </a:p>
          <a:p>
            <a:r>
              <a:rPr lang="en-US" dirty="0" smtClean="0"/>
              <a:t>Second Cloud-native apps are </a:t>
            </a:r>
            <a:r>
              <a:rPr lang="en-US" b="1" dirty="0" smtClean="0">
                <a:solidFill>
                  <a:srgbClr val="FF0000"/>
                </a:solidFill>
              </a:rPr>
              <a:t>packed in containers </a:t>
            </a:r>
            <a:r>
              <a:rPr lang="en-US" dirty="0" smtClean="0"/>
              <a:t>which provide isolation context together with scalability and portability from one environment to another.  Making them ideal for making application made of </a:t>
            </a:r>
            <a:r>
              <a:rPr lang="en-US" dirty="0" err="1" smtClean="0"/>
              <a:t>Microservices</a:t>
            </a:r>
            <a:r>
              <a:rPr lang="en-US" dirty="0" smtClean="0"/>
              <a:t>. Third cloud-native apps</a:t>
            </a:r>
          </a:p>
          <a:p>
            <a:r>
              <a:rPr lang="en-US" dirty="0" smtClean="0"/>
              <a:t>Third Cloud-native application are often build and run on modern cloud-native platform such as </a:t>
            </a:r>
            <a:r>
              <a:rPr lang="en-US" dirty="0" err="1" smtClean="0"/>
              <a:t>Kubernetes</a:t>
            </a:r>
            <a:r>
              <a:rPr lang="en-US" dirty="0" smtClean="0"/>
              <a:t> helping in terms of </a:t>
            </a:r>
            <a:r>
              <a:rPr lang="en-US" b="1" dirty="0" smtClean="0">
                <a:solidFill>
                  <a:srgbClr val="FF0000"/>
                </a:solidFill>
              </a:rPr>
              <a:t>Orchestration</a:t>
            </a:r>
            <a:endParaRPr lang="en-US" b="1" dirty="0">
              <a:solidFill>
                <a:srgbClr val="FF0000"/>
              </a:solidFill>
            </a:endParaRPr>
          </a:p>
        </p:txBody>
      </p:sp>
    </p:spTree>
    <p:extLst>
      <p:ext uri="{BB962C8B-B14F-4D97-AF65-F5344CB8AC3E}">
        <p14:creationId xmlns="" xmlns:p14="http://schemas.microsoft.com/office/powerpoint/2010/main" val="344512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Edge Computing places networked computing resources as close as possible to where data is created. In recent year, a large variety of applications, such as Internet of things (</a:t>
            </a:r>
            <a:r>
              <a:rPr lang="en-US" sz="1200" kern="1200" dirty="0" err="1" smtClean="0">
                <a:solidFill>
                  <a:schemeClr val="tx1"/>
                </a:solidFill>
                <a:latin typeface="+mn-lt"/>
                <a:ea typeface="+mn-ea"/>
                <a:cs typeface="+mn-cs"/>
              </a:rPr>
              <a:t>IoT</a:t>
            </a:r>
            <a:r>
              <a:rPr lang="en-US" sz="1200" kern="1200" dirty="0" smtClean="0">
                <a:solidFill>
                  <a:schemeClr val="tx1"/>
                </a:solidFill>
                <a:latin typeface="+mn-lt"/>
                <a:ea typeface="+mn-ea"/>
                <a:cs typeface="+mn-cs"/>
              </a:rPr>
              <a:t>) applications have appeared as cloud-based systems. This result in manifold increase of users or devices which get connected to internet and resulting in huge amount of data processing in cloud data center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burden caused by large data volume, generated by end-users and transferred at centralized cloud, lead to insufficient utilization of bandwidth and </a:t>
            </a:r>
            <a:r>
              <a:rPr lang="en-US" sz="1200" kern="1200" dirty="0" err="1" smtClean="0">
                <a:solidFill>
                  <a:schemeClr val="tx1"/>
                </a:solidFill>
                <a:latin typeface="+mn-lt"/>
                <a:ea typeface="+mn-ea"/>
                <a:cs typeface="+mn-cs"/>
              </a:rPr>
              <a:t>and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conmputing</a:t>
            </a:r>
            <a:r>
              <a:rPr lang="en-US" sz="1200" kern="1200" dirty="0" smtClean="0">
                <a:solidFill>
                  <a:schemeClr val="tx1"/>
                </a:solidFill>
                <a:latin typeface="+mn-lt"/>
                <a:ea typeface="+mn-ea"/>
                <a:cs typeface="+mn-cs"/>
              </a:rPr>
              <a:t> resources. To tackle this problem, edge computing is aimed to increase capabilities and responsibilities of resources at the edge of network in comparison with traditional centralized cloud.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Edge computing leverages or allows? cloud-native devices to process/analyze some of their own visibility or user data. This can improve latency as well reduce the bandwidth constraints over the network and storage at the center. Thus in a cloud-native environment, edge computing moves applications workload from a centralized location to remote locations. Cloud-native supports edge by managing containerized applications at the edge providing  </a:t>
            </a:r>
            <a:r>
              <a:rPr lang="en-US" sz="1200" kern="1200" dirty="0" err="1" smtClean="0">
                <a:solidFill>
                  <a:schemeClr val="tx1"/>
                </a:solidFill>
                <a:latin typeface="+mn-lt"/>
                <a:ea typeface="+mn-ea"/>
                <a:cs typeface="+mn-cs"/>
              </a:rPr>
              <a:t>microservices</a:t>
            </a:r>
            <a:r>
              <a:rPr lang="en-US" sz="1200" kern="1200" dirty="0" smtClean="0">
                <a:solidFill>
                  <a:schemeClr val="tx1"/>
                </a:solidFill>
                <a:latin typeface="+mn-lt"/>
                <a:ea typeface="+mn-ea"/>
                <a:cs typeface="+mn-cs"/>
              </a:rPr>
              <a:t>, isolation and orchestration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“OF@TEIN+: Open/Federated Playgrounds for Future Networks” was successfully continued till May 2019 in order to further enhance, extend and expand OF@TEIN collaboration. </a:t>
            </a:r>
          </a:p>
          <a:p>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At the end of OF@TEIN+, 14 </a:t>
            </a:r>
            <a:r>
              <a:rPr lang="en-US" sz="1200" kern="1200" baseline="0" dirty="0" err="1" smtClean="0">
                <a:solidFill>
                  <a:schemeClr val="tx1"/>
                </a:solidFill>
                <a:latin typeface="+mn-lt"/>
                <a:ea typeface="+mn-ea"/>
                <a:cs typeface="+mn-cs"/>
              </a:rPr>
              <a:t>SmartX</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MicroBoxes</a:t>
            </a:r>
            <a:r>
              <a:rPr lang="en-US" sz="1200" kern="1200" baseline="0" dirty="0" smtClean="0">
                <a:solidFill>
                  <a:schemeClr val="tx1"/>
                </a:solidFill>
                <a:latin typeface="+mn-lt"/>
                <a:ea typeface="+mn-ea"/>
                <a:cs typeface="+mn-cs"/>
              </a:rPr>
              <a:t> are installed and deployed at member sites to enable distributed cloud-native (</a:t>
            </a:r>
            <a:r>
              <a:rPr lang="en-US" sz="1200" kern="1200" baseline="0" dirty="0" err="1" smtClean="0">
                <a:solidFill>
                  <a:schemeClr val="tx1"/>
                </a:solidFill>
                <a:latin typeface="+mn-lt"/>
                <a:ea typeface="+mn-ea"/>
                <a:cs typeface="+mn-cs"/>
              </a:rPr>
              <a:t>Kubernetes</a:t>
            </a:r>
            <a:r>
              <a:rPr lang="en-US" sz="1200" kern="1200" baseline="0" dirty="0" smtClean="0">
                <a:solidFill>
                  <a:schemeClr val="tx1"/>
                </a:solidFill>
                <a:latin typeface="+mn-lt"/>
                <a:ea typeface="+mn-ea"/>
                <a:cs typeface="+mn-cs"/>
              </a:rPr>
              <a:t>-orchestrated) playground. Most importantly, this version of </a:t>
            </a:r>
            <a:r>
              <a:rPr lang="en-US" sz="1200" kern="1200" baseline="0" dirty="0" err="1" smtClean="0">
                <a:solidFill>
                  <a:schemeClr val="tx1"/>
                </a:solidFill>
                <a:latin typeface="+mn-lt"/>
                <a:ea typeface="+mn-ea"/>
                <a:cs typeface="+mn-cs"/>
              </a:rPr>
              <a:t>SmartX</a:t>
            </a:r>
            <a:r>
              <a:rPr lang="en-US" sz="1200" kern="1200" baseline="0" dirty="0" smtClean="0">
                <a:solidFill>
                  <a:schemeClr val="tx1"/>
                </a:solidFill>
                <a:latin typeface="+mn-lt"/>
                <a:ea typeface="+mn-ea"/>
                <a:cs typeface="+mn-cs"/>
              </a:rPr>
              <a:t> Playground is visibility-enabled (i.e., monitored) and jointly operated by federated playground towers deployed in four major sites </a:t>
            </a:r>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OF@TEIN+ playground leverages ‘</a:t>
            </a:r>
            <a:r>
              <a:rPr lang="en-US" sz="1200" kern="1200" baseline="0" dirty="0" err="1" smtClean="0">
                <a:solidFill>
                  <a:schemeClr val="tx1"/>
                </a:solidFill>
                <a:latin typeface="+mn-lt"/>
                <a:ea typeface="+mn-ea"/>
                <a:cs typeface="+mn-cs"/>
              </a:rPr>
              <a:t>SmartX</a:t>
            </a:r>
            <a:r>
              <a:rPr lang="en-US" sz="1200" kern="1200" baseline="0" dirty="0" smtClean="0">
                <a:solidFill>
                  <a:schemeClr val="tx1"/>
                </a:solidFill>
                <a:latin typeface="+mn-lt"/>
                <a:ea typeface="+mn-ea"/>
                <a:cs typeface="+mn-cs"/>
              </a:rPr>
              <a:t> Playground Tower’, a logical space in centralized location meant for automatically</a:t>
            </a:r>
          </a:p>
          <a:p>
            <a:r>
              <a:rPr lang="en-US" sz="1200" kern="1200" baseline="0" dirty="0" smtClean="0">
                <a:solidFill>
                  <a:schemeClr val="tx1"/>
                </a:solidFill>
                <a:latin typeface="+mn-lt"/>
                <a:ea typeface="+mn-ea"/>
                <a:cs typeface="+mn-cs"/>
              </a:rPr>
              <a:t>build, operate and utilize OF@TEIN+ playground. Following the concept of ‘monitor control’ tower, playground</a:t>
            </a:r>
          </a:p>
          <a:p>
            <a:r>
              <a:rPr lang="en-US" sz="1200" kern="1200" baseline="0" dirty="0" smtClean="0">
                <a:solidFill>
                  <a:schemeClr val="tx1"/>
                </a:solidFill>
                <a:latin typeface="+mn-lt"/>
                <a:ea typeface="+mn-ea"/>
                <a:cs typeface="+mn-cs"/>
              </a:rPr>
              <a:t>tower leads the operation of multi-site playground by employing several entities such as Visibility Center.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Unlike cloud-based infrastructure where we use virtual machines and allocate fixed resources to the</a:t>
            </a:r>
          </a:p>
          <a:p>
            <a:r>
              <a:rPr lang="en-US" sz="1200" kern="1200" baseline="0" dirty="0" smtClean="0">
                <a:solidFill>
                  <a:schemeClr val="tx1"/>
                </a:solidFill>
                <a:latin typeface="+mn-lt"/>
                <a:ea typeface="+mn-ea"/>
                <a:cs typeface="+mn-cs"/>
              </a:rPr>
              <a:t>users, in Cloud-native we switch to the containers to deploy applications over these edge cloud boxes.</a:t>
            </a:r>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OF@TEIN+ Playground with Cloud-native edge boxes performance of resources/applications varies considerably depending on variations in running conditions </a:t>
            </a:r>
            <a:r>
              <a:rPr lang="en-US" sz="1200" kern="1200" dirty="0" err="1" smtClean="0">
                <a:solidFill>
                  <a:schemeClr val="tx1"/>
                </a:solidFill>
                <a:latin typeface="+mn-lt"/>
                <a:ea typeface="+mn-ea"/>
                <a:cs typeface="+mn-cs"/>
              </a:rPr>
              <a:t>e.g</a:t>
            </a:r>
            <a:r>
              <a:rPr lang="en-US" sz="1200" kern="1200" dirty="0" smtClean="0">
                <a:solidFill>
                  <a:schemeClr val="tx1"/>
                </a:solidFill>
                <a:latin typeface="+mn-lt"/>
                <a:ea typeface="+mn-ea"/>
                <a:cs typeface="+mn-cs"/>
              </a:rPr>
              <a:t> availability of virtual resources, network connection quality between distributed Boxes etc. Therefore tracking changes of operational environment is vital in order to maintain and sustain playground services. Therefore, the use of monitoring capabilities at each layer of cloud-native edge helps the playground operators/administrators to recognize where any resource(physical/virtual/network) bottlenecks. Multi-layer (i.e. resource-layer and flow-layer) </a:t>
            </a:r>
            <a:r>
              <a:rPr lang="en-US" sz="1200" kern="1200" dirty="0" err="1" smtClean="0">
                <a:solidFill>
                  <a:schemeClr val="tx1"/>
                </a:solidFill>
                <a:latin typeface="+mn-lt"/>
                <a:ea typeface="+mn-ea"/>
                <a:cs typeface="+mn-cs"/>
              </a:rPr>
              <a:t>visbility</a:t>
            </a:r>
            <a:r>
              <a:rPr lang="en-US" sz="1200" kern="1200" dirty="0" smtClean="0">
                <a:solidFill>
                  <a:schemeClr val="tx1"/>
                </a:solidFill>
                <a:latin typeface="+mn-lt"/>
                <a:ea typeface="+mn-ea"/>
                <a:cs typeface="+mn-cs"/>
              </a:rPr>
              <a:t> is essential for the effective operation of such modern ICT infrastructures to easily highlight the above mentioned issues.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33DE9-A9DF-D149-8EA9-13A4E46F6854}" type="slidenum">
              <a:rPr kumimoji="1" lang="ko-KR" altLang="en-US" sz="1200" b="0" i="0" u="none" strike="noStrike" kern="1200" cap="none" spc="0" normalizeH="0" baseline="0" noProof="0" smtClean="0">
                <a:ln>
                  <a:noFill/>
                </a:ln>
                <a:solidFill>
                  <a:prstClr val="black"/>
                </a:solidFill>
                <a:effectLst/>
                <a:uLnTx/>
                <a:uFillTx/>
                <a:latin typeface="Calibri"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 xmlns:p14="http://schemas.microsoft.com/office/powerpoint/2010/main" val="71025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Operational </a:t>
            </a:r>
            <a:r>
              <a:rPr lang="en-US" b="1" dirty="0" smtClean="0"/>
              <a:t>issues</a:t>
            </a:r>
            <a:r>
              <a:rPr lang="en-US" dirty="0" smtClean="0"/>
              <a:t> at OF@TEIN+ Playground</a:t>
            </a:r>
          </a:p>
          <a:p>
            <a:pPr marL="457200" indent="-457200">
              <a:buAutoNum type="arabicParenR"/>
            </a:pPr>
            <a:r>
              <a:rPr lang="en-US" dirty="0" smtClean="0"/>
              <a:t>Hardware failures, </a:t>
            </a:r>
          </a:p>
          <a:p>
            <a:pPr marL="457200" indent="-457200">
              <a:buAutoNum type="arabicParenR"/>
            </a:pPr>
            <a:r>
              <a:rPr lang="en-US" dirty="0" smtClean="0"/>
              <a:t>Resource availability failures, </a:t>
            </a:r>
          </a:p>
          <a:p>
            <a:pPr marL="457200" indent="-457200">
              <a:buAutoNum type="arabicParenR"/>
            </a:pPr>
            <a:r>
              <a:rPr lang="en-US" dirty="0" smtClean="0"/>
              <a:t>Network failures, and </a:t>
            </a:r>
          </a:p>
          <a:p>
            <a:pPr marL="457200" indent="-457200">
              <a:buAutoNum type="arabicParenR"/>
            </a:pPr>
            <a:r>
              <a:rPr lang="en-US" dirty="0" smtClean="0"/>
              <a:t>Flaws in software being triggered by environmental changes</a:t>
            </a:r>
          </a:p>
          <a:p>
            <a:r>
              <a:rPr lang="en-US" dirty="0" smtClean="0"/>
              <a:t>Some of these failures can escalate and significantly affect </a:t>
            </a:r>
            <a:r>
              <a:rPr lang="en-US" dirty="0" err="1" smtClean="0"/>
              <a:t>SmartX</a:t>
            </a:r>
            <a:r>
              <a:rPr lang="en-US" dirty="0" smtClean="0"/>
              <a:t> MVF operations, thus causing </a:t>
            </a:r>
            <a:r>
              <a:rPr lang="en-US" dirty="0" smtClean="0">
                <a:solidFill>
                  <a:srgbClr val="C00000"/>
                </a:solidFill>
              </a:rPr>
              <a:t>critical limitations in Visibility</a:t>
            </a:r>
            <a:r>
              <a:rPr lang="en-US" dirty="0" smtClean="0"/>
              <a:t>. </a:t>
            </a:r>
          </a:p>
          <a:p>
            <a:r>
              <a:rPr lang="en-US" dirty="0" smtClean="0"/>
              <a:t>To overcome these limitation we configured and deployed </a:t>
            </a:r>
            <a:r>
              <a:rPr lang="en-US" b="1" dirty="0" smtClean="0"/>
              <a:t>cloud-native edge boxes </a:t>
            </a:r>
            <a:r>
              <a:rPr lang="en-US" dirty="0" smtClean="0"/>
              <a:t>in the OF@TEIN+ playground ensuring consistency, reliability, and robustness.</a:t>
            </a:r>
          </a:p>
          <a:p>
            <a:endParaRPr lang="en-US" dirty="0"/>
          </a:p>
        </p:txBody>
      </p:sp>
      <p:sp>
        <p:nvSpPr>
          <p:cNvPr id="4" name="Slide Number Placeholder 3"/>
          <p:cNvSpPr>
            <a:spLocks noGrp="1"/>
          </p:cNvSpPr>
          <p:nvPr>
            <p:ph type="sldNum" sz="quarter" idx="10"/>
          </p:nvPr>
        </p:nvSpPr>
        <p:spPr/>
        <p:txBody>
          <a:bodyPr/>
          <a:lstStyle/>
          <a:p>
            <a:fld id="{C0826088-BCDD-438B-9D4C-EED381825F71}"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vmlDrawing" Target="../drawings/vmlDrawing2.v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vmlDrawing" Target="../drawings/vmlDrawing3.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697837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9059584" y="482600"/>
            <a:ext cx="2957353" cy="5708650"/>
          </a:xfrm>
        </p:spPr>
        <p:txBody>
          <a:bodyPr vert="eaVert"/>
          <a:lstStyle/>
          <a:p>
            <a:r>
              <a:rPr lang="en-US" altLang="ko-KR" smtClean="0"/>
              <a:t>Click to edit Master title style</a:t>
            </a:r>
            <a:endParaRPr lang="ko-KR" altLang="en-US"/>
          </a:p>
        </p:txBody>
      </p:sp>
      <p:sp>
        <p:nvSpPr>
          <p:cNvPr id="3" name="세로 텍스트 개체 틀 2"/>
          <p:cNvSpPr>
            <a:spLocks noGrp="1"/>
          </p:cNvSpPr>
          <p:nvPr>
            <p:ph type="body" orient="vert" idx="1"/>
          </p:nvPr>
        </p:nvSpPr>
        <p:spPr>
          <a:xfrm>
            <a:off x="183617" y="482600"/>
            <a:ext cx="8688446" cy="5708650"/>
          </a:xfr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12466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33"/>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7"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441" y="6356358"/>
            <a:ext cx="2844059" cy="365125"/>
          </a:xfrm>
          <a:prstGeom prst="rect">
            <a:avLst/>
          </a:prstGeom>
        </p:spPr>
        <p:txBody>
          <a:bodyPr/>
          <a:lstStyle/>
          <a:p>
            <a:fld id="{1E1C3658-FABA-4381-B911-99A57D21A101}" type="datetimeFigureOut">
              <a:rPr lang="en-US" smtClean="0"/>
              <a:pPr/>
              <a:t>12/12/2019</a:t>
            </a:fld>
            <a:endParaRPr lang="en-US"/>
          </a:p>
        </p:txBody>
      </p:sp>
      <p:sp>
        <p:nvSpPr>
          <p:cNvPr id="5" name="Footer Placeholder 4"/>
          <p:cNvSpPr>
            <a:spLocks noGrp="1"/>
          </p:cNvSpPr>
          <p:nvPr>
            <p:ph type="ftr" sz="quarter" idx="11"/>
          </p:nvPr>
        </p:nvSpPr>
        <p:spPr>
          <a:xfrm>
            <a:off x="4164518" y="6356358"/>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B175284-DF5A-4E60-A5E4-0E09C3F0384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14106" y="2130421"/>
            <a:ext cx="10359780" cy="1470013"/>
          </a:xfrm>
        </p:spPr>
        <p:txBody>
          <a:bodyPr/>
          <a:lstStyle/>
          <a:p>
            <a:pPr lvl="0">
              <a:defRPr lang="en-US"/>
            </a:pPr>
            <a:r>
              <a:rPr lang="en-US" altLang="ko-KR" smtClean="0"/>
              <a:t>Click to edit Master title style</a:t>
            </a:r>
            <a:endParaRPr lang="ko-KR" altLang="en-US"/>
          </a:p>
        </p:txBody>
      </p:sp>
      <p:sp>
        <p:nvSpPr>
          <p:cNvPr id="3" name="Subtitle 2"/>
          <p:cNvSpPr>
            <a:spLocks noGrp="1"/>
          </p:cNvSpPr>
          <p:nvPr>
            <p:ph type="subTitle" idx="1"/>
          </p:nvPr>
        </p:nvSpPr>
        <p:spPr>
          <a:xfrm>
            <a:off x="1828196" y="3886169"/>
            <a:ext cx="8531583" cy="1752586"/>
          </a:xfrm>
        </p:spPr>
        <p:txBody>
          <a:bodyPr/>
          <a:lstStyle>
            <a:lvl1pPr marL="0" indent="0" algn="ctr">
              <a:buNone/>
              <a:defRPr>
                <a:solidFill>
                  <a:schemeClr val="tx1">
                    <a:tint val="75000"/>
                  </a:schemeClr>
                </a:solidFill>
              </a:defRPr>
            </a:lvl1pPr>
            <a:lvl2pPr marL="457098" indent="0" algn="ctr">
              <a:buNone/>
              <a:defRPr>
                <a:solidFill>
                  <a:schemeClr val="tx1">
                    <a:tint val="75000"/>
                  </a:schemeClr>
                </a:solidFill>
              </a:defRPr>
            </a:lvl2pPr>
            <a:lvl3pPr marL="914194" indent="0" algn="ctr">
              <a:buNone/>
              <a:defRPr>
                <a:solidFill>
                  <a:schemeClr val="tx1">
                    <a:tint val="75000"/>
                  </a:schemeClr>
                </a:solidFill>
              </a:defRPr>
            </a:lvl3pPr>
            <a:lvl4pPr marL="1371292" indent="0" algn="ctr">
              <a:buNone/>
              <a:defRPr>
                <a:solidFill>
                  <a:schemeClr val="tx1">
                    <a:tint val="75000"/>
                  </a:schemeClr>
                </a:solidFill>
              </a:defRPr>
            </a:lvl4pPr>
            <a:lvl5pPr marL="1828389" indent="0" algn="ctr">
              <a:buNone/>
              <a:defRPr>
                <a:solidFill>
                  <a:schemeClr val="tx1">
                    <a:tint val="75000"/>
                  </a:schemeClr>
                </a:solidFill>
              </a:defRPr>
            </a:lvl5pPr>
            <a:lvl6pPr marL="2285486" indent="0" algn="ctr">
              <a:buNone/>
              <a:defRPr>
                <a:solidFill>
                  <a:schemeClr val="tx1">
                    <a:tint val="75000"/>
                  </a:schemeClr>
                </a:solidFill>
              </a:defRPr>
            </a:lvl6pPr>
            <a:lvl7pPr marL="2742582" indent="0" algn="ctr">
              <a:buNone/>
              <a:defRPr>
                <a:solidFill>
                  <a:schemeClr val="tx1">
                    <a:tint val="75000"/>
                  </a:schemeClr>
                </a:solidFill>
              </a:defRPr>
            </a:lvl7pPr>
            <a:lvl8pPr marL="3199680" indent="0" algn="ctr">
              <a:buNone/>
              <a:defRPr>
                <a:solidFill>
                  <a:schemeClr val="tx1">
                    <a:tint val="75000"/>
                  </a:schemeClr>
                </a:solidFill>
              </a:defRPr>
            </a:lvl8pPr>
            <a:lvl9pPr marL="3656777" indent="0" algn="ctr">
              <a:buNone/>
              <a:defRPr>
                <a:solidFill>
                  <a:schemeClr val="tx1">
                    <a:tint val="75000"/>
                  </a:schemeClr>
                </a:solidFill>
              </a:defRPr>
            </a:lvl9pPr>
          </a:lstStyle>
          <a:p>
            <a:pPr lvl="0">
              <a:defRPr lang="en-US"/>
            </a:pPr>
            <a:r>
              <a:rPr lang="en-US" altLang="ko-KR" smtClean="0"/>
              <a:t>Click to edit Master subtitle style</a:t>
            </a:r>
            <a:endParaRPr lang="ko-KR" altLang="en-US" dirty="0"/>
          </a:p>
        </p:txBody>
      </p:sp>
      <p:sp>
        <p:nvSpPr>
          <p:cNvPr id="4" name="Date Placeholder 3"/>
          <p:cNvSpPr>
            <a:spLocks noGrp="1"/>
          </p:cNvSpPr>
          <p:nvPr>
            <p:ph type="dt" sz="half" idx="10"/>
          </p:nvPr>
        </p:nvSpPr>
        <p:spPr/>
        <p:txBody>
          <a:bodyPr/>
          <a:lstStyle/>
          <a:p>
            <a:pPr>
              <a:defRPr lang="en-US"/>
            </a:pPr>
            <a:fld id="{751E9860-575C-421C-8BFE-F260E80F5482}"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800C6A38-4290-41DD-B95C-4155372FD4A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19723403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en-US"/>
            </a:pPr>
            <a:r>
              <a:rPr lang="en-US" altLang="ko-KR" smtClean="0"/>
              <a:t>Click to edit Master title style</a:t>
            </a:r>
            <a:endParaRPr lang="ko-KR" altLang="en-US"/>
          </a:p>
        </p:txBody>
      </p:sp>
      <p:sp>
        <p:nvSpPr>
          <p:cNvPr id="3" name="Content Placeholder 2"/>
          <p:cNvSpPr>
            <a:spLocks noGrp="1"/>
          </p:cNvSpPr>
          <p:nvPr>
            <p:ph idx="1"/>
          </p:nvPr>
        </p:nvSpPr>
        <p:spPr/>
        <p:txBody>
          <a:body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4" name="Date Placeholder 3"/>
          <p:cNvSpPr>
            <a:spLocks noGrp="1"/>
          </p:cNvSpPr>
          <p:nvPr>
            <p:ph type="dt" sz="half" idx="10"/>
          </p:nvPr>
        </p:nvSpPr>
        <p:spPr/>
        <p:txBody>
          <a:bodyPr/>
          <a:lstStyle/>
          <a:p>
            <a:pPr>
              <a:defRPr lang="en-US"/>
            </a:pPr>
            <a:fld id="{7DE7BE32-DC5E-4C07-9761-F5D5C02C7D77}"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2862497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p>
            <a:pPr>
              <a:defRPr lang="en-US"/>
            </a:pPr>
            <a:fld id="{3D430EA3-6ACD-4275-A8B1-E3B71B8493D3}"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3"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4"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2109614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774" y="4406865"/>
            <a:ext cx="10359780" cy="1362064"/>
          </a:xfrm>
        </p:spPr>
        <p:txBody>
          <a:bodyPr anchor="t"/>
          <a:lstStyle>
            <a:lvl1pPr algn="l">
              <a:defRPr sz="3999" b="1" cap="all"/>
            </a:lvl1pPr>
          </a:lstStyle>
          <a:p>
            <a:pPr lvl="0">
              <a:defRPr lang="en-US"/>
            </a:pPr>
            <a:r>
              <a:rPr lang="en-US" altLang="ko-KR" smtClean="0"/>
              <a:t>Click to edit Master title style</a:t>
            </a:r>
            <a:endParaRPr lang="ko-KR" altLang="en-US"/>
          </a:p>
        </p:txBody>
      </p:sp>
      <p:sp>
        <p:nvSpPr>
          <p:cNvPr id="3" name="Text Placeholder 2"/>
          <p:cNvSpPr>
            <a:spLocks noGrp="1"/>
          </p:cNvSpPr>
          <p:nvPr>
            <p:ph type="body" idx="1"/>
          </p:nvPr>
        </p:nvSpPr>
        <p:spPr>
          <a:xfrm>
            <a:off x="962774" y="2906698"/>
            <a:ext cx="10359780" cy="1500175"/>
          </a:xfrm>
        </p:spPr>
        <p:txBody>
          <a:bodyPr anchor="b"/>
          <a:lstStyle>
            <a:lvl1pPr marL="0" indent="0">
              <a:buNone/>
              <a:defRPr sz="2000">
                <a:solidFill>
                  <a:schemeClr val="tx1">
                    <a:tint val="75000"/>
                  </a:schemeClr>
                </a:solidFill>
              </a:defRPr>
            </a:lvl1pPr>
            <a:lvl2pPr marL="457098" indent="0">
              <a:buNone/>
              <a:defRPr sz="1800">
                <a:solidFill>
                  <a:schemeClr val="tx1">
                    <a:tint val="75000"/>
                  </a:schemeClr>
                </a:solidFill>
              </a:defRPr>
            </a:lvl2pPr>
            <a:lvl3pPr marL="914194" indent="0">
              <a:buNone/>
              <a:defRPr sz="1600">
                <a:solidFill>
                  <a:schemeClr val="tx1">
                    <a:tint val="75000"/>
                  </a:schemeClr>
                </a:solidFill>
              </a:defRPr>
            </a:lvl3pPr>
            <a:lvl4pPr marL="1371292" indent="0">
              <a:buNone/>
              <a:defRPr sz="1400">
                <a:solidFill>
                  <a:schemeClr val="tx1">
                    <a:tint val="75000"/>
                  </a:schemeClr>
                </a:solidFill>
              </a:defRPr>
            </a:lvl4pPr>
            <a:lvl5pPr marL="1828389" indent="0">
              <a:buNone/>
              <a:defRPr sz="1400">
                <a:solidFill>
                  <a:schemeClr val="tx1">
                    <a:tint val="75000"/>
                  </a:schemeClr>
                </a:solidFill>
              </a:defRPr>
            </a:lvl5pPr>
            <a:lvl6pPr marL="2285486" indent="0">
              <a:buNone/>
              <a:defRPr sz="1400">
                <a:solidFill>
                  <a:schemeClr val="tx1">
                    <a:tint val="75000"/>
                  </a:schemeClr>
                </a:solidFill>
              </a:defRPr>
            </a:lvl6pPr>
            <a:lvl7pPr marL="2742582" indent="0">
              <a:buNone/>
              <a:defRPr sz="1400">
                <a:solidFill>
                  <a:schemeClr val="tx1">
                    <a:tint val="75000"/>
                  </a:schemeClr>
                </a:solidFill>
              </a:defRPr>
            </a:lvl7pPr>
            <a:lvl8pPr marL="3199680" indent="0">
              <a:buNone/>
              <a:defRPr sz="1400">
                <a:solidFill>
                  <a:schemeClr val="tx1">
                    <a:tint val="75000"/>
                  </a:schemeClr>
                </a:solidFill>
              </a:defRPr>
            </a:lvl8pPr>
            <a:lvl9pPr marL="3656777" indent="0">
              <a:buNone/>
              <a:defRPr sz="1400">
                <a:solidFill>
                  <a:schemeClr val="tx1">
                    <a:tint val="75000"/>
                  </a:schemeClr>
                </a:solidFill>
              </a:defRPr>
            </a:lvl9pPr>
          </a:lstStyle>
          <a:p>
            <a:pPr lvl="0">
              <a:defRPr lang="en-US"/>
            </a:pPr>
            <a:r>
              <a:rPr lang="en-US" altLang="ko-KR" smtClean="0"/>
              <a:t>Click to edit Master text styles</a:t>
            </a:r>
          </a:p>
        </p:txBody>
      </p:sp>
      <p:sp>
        <p:nvSpPr>
          <p:cNvPr id="4" name="Date Placeholder 3"/>
          <p:cNvSpPr>
            <a:spLocks noGrp="1"/>
          </p:cNvSpPr>
          <p:nvPr>
            <p:ph type="dt" sz="half" idx="10"/>
          </p:nvPr>
        </p:nvSpPr>
        <p:spPr/>
        <p:txBody>
          <a:bodyPr/>
          <a:lstStyle/>
          <a:p>
            <a:pPr>
              <a:defRPr lang="en-US"/>
            </a:pPr>
            <a:fld id="{7C61E9EE-A57B-4240-B609-C7100C5B5A3F}"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3116340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en-US"/>
            </a:pPr>
            <a:r>
              <a:rPr lang="en-US" altLang="ko-KR" smtClean="0"/>
              <a:t>Click to edit Master title style</a:t>
            </a:r>
            <a:endParaRPr lang="ko-KR" altLang="en-US"/>
          </a:p>
        </p:txBody>
      </p:sp>
      <p:sp>
        <p:nvSpPr>
          <p:cNvPr id="3" name="Content Placeholder 2"/>
          <p:cNvSpPr>
            <a:spLocks noGrp="1"/>
          </p:cNvSpPr>
          <p:nvPr>
            <p:ph sz="half" idx="1"/>
          </p:nvPr>
        </p:nvSpPr>
        <p:spPr>
          <a:xfrm>
            <a:off x="609405" y="1600193"/>
            <a:ext cx="5383023" cy="4525927"/>
          </a:xfrm>
        </p:spPr>
        <p:txBody>
          <a:bodyPr/>
          <a:lstStyle>
            <a:lvl1pPr>
              <a:defRPr sz="2799"/>
            </a:lvl1pPr>
            <a:lvl2pPr>
              <a:defRPr sz="2400"/>
            </a:lvl2pPr>
            <a:lvl3pPr>
              <a:defRPr sz="2000"/>
            </a:lvl3pPr>
            <a:lvl4pPr>
              <a:defRPr sz="1800"/>
            </a:lvl4pPr>
            <a:lvl5pPr>
              <a:defRPr sz="1800"/>
            </a:lvl5pPr>
            <a:lvl6pPr>
              <a:defRPr sz="1800"/>
            </a:lvl6pPr>
            <a:lvl7pPr>
              <a:defRPr sz="1800"/>
            </a:lvl7pPr>
            <a:lvl8pPr>
              <a:defRPr sz="1800"/>
            </a:lvl8pPr>
            <a:lvl9pPr>
              <a:defRPr sz="2799"/>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4" name="Content Placeholder 3"/>
          <p:cNvSpPr>
            <a:spLocks noGrp="1"/>
          </p:cNvSpPr>
          <p:nvPr>
            <p:ph sz="half" idx="2"/>
          </p:nvPr>
        </p:nvSpPr>
        <p:spPr>
          <a:xfrm>
            <a:off x="6195562" y="1600193"/>
            <a:ext cx="5383023" cy="4525927"/>
          </a:xfrm>
        </p:spPr>
        <p:txBody>
          <a:bodyPr/>
          <a:lstStyle>
            <a:lvl1pPr>
              <a:defRPr sz="2799"/>
            </a:lvl1pPr>
            <a:lvl2pPr>
              <a:defRPr sz="2400"/>
            </a:lvl2pPr>
            <a:lvl3pPr>
              <a:defRPr sz="2000"/>
            </a:lvl3pPr>
            <a:lvl4pPr>
              <a:defRPr sz="1800"/>
            </a:lvl4pPr>
            <a:lvl5pPr>
              <a:defRPr sz="1800"/>
            </a:lvl5pPr>
            <a:lvl6pPr>
              <a:defRPr sz="1800"/>
            </a:lvl6pPr>
            <a:lvl7pPr>
              <a:defRPr sz="1800"/>
            </a:lvl7pPr>
            <a:lvl8pPr>
              <a:defRPr sz="1800"/>
            </a:lvl8pPr>
            <a:lvl9pPr>
              <a:defRPr sz="2799"/>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5" name="Date Placeholder 3"/>
          <p:cNvSpPr>
            <a:spLocks noGrp="1"/>
          </p:cNvSpPr>
          <p:nvPr>
            <p:ph type="dt" sz="half" idx="10"/>
          </p:nvPr>
        </p:nvSpPr>
        <p:spPr/>
        <p:txBody>
          <a:bodyPr/>
          <a:lstStyle/>
          <a:p>
            <a:pPr>
              <a:defRPr lang="en-US"/>
            </a:pPr>
            <a:fld id="{982FBDF5-B98E-494F-86E4-6CC4FD24F570}"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6"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7"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515581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en-US"/>
            </a:pPr>
            <a:r>
              <a:rPr lang="en-US" altLang="ko-KR" smtClean="0"/>
              <a:t>Click to edit Master title style</a:t>
            </a:r>
            <a:endParaRPr lang="ko-KR" altLang="en-US"/>
          </a:p>
        </p:txBody>
      </p:sp>
      <p:sp>
        <p:nvSpPr>
          <p:cNvPr id="3" name="Date Placeholder 3"/>
          <p:cNvSpPr>
            <a:spLocks noGrp="1"/>
          </p:cNvSpPr>
          <p:nvPr>
            <p:ph type="dt" sz="half" idx="10"/>
          </p:nvPr>
        </p:nvSpPr>
        <p:spPr/>
        <p:txBody>
          <a:bodyPr/>
          <a:lstStyle/>
          <a:p>
            <a:pPr>
              <a:defRPr lang="en-US"/>
            </a:pPr>
            <a:fld id="{CC0D0F42-B317-4831-B81F-F6527E00C799}"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4"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5"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4056402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type="tbl"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en-US"/>
            </a:pPr>
            <a:r>
              <a:rPr lang="en-US" altLang="ko-KR" smtClean="0"/>
              <a:t>Click to edit Master title style</a:t>
            </a:r>
            <a:endParaRPr lang="ko-KR" altLang="en-US"/>
          </a:p>
        </p:txBody>
      </p:sp>
      <p:sp>
        <p:nvSpPr>
          <p:cNvPr id="3" name="Table Placeholder 2"/>
          <p:cNvSpPr>
            <a:spLocks noGrp="1" noTextEdit="1"/>
          </p:cNvSpPr>
          <p:nvPr>
            <p:ph type="tbl" sz="quarter" idx="13"/>
          </p:nvPr>
        </p:nvSpPr>
        <p:spPr>
          <a:xfrm>
            <a:off x="607837" y="1643050"/>
            <a:ext cx="10969179" cy="4525164"/>
          </a:xfrm>
        </p:spPr>
        <p:txBody>
          <a:bodyPr/>
          <a:lstStyle>
            <a:lvl1pPr>
              <a:buNone/>
              <a:defRPr/>
            </a:lvl1pPr>
          </a:lstStyle>
          <a:p>
            <a:pPr lvl="0">
              <a:defRPr lang="en-US"/>
            </a:pPr>
            <a:r>
              <a:rPr lang="en-US" altLang="ko-KR" smtClean="0"/>
              <a:t>Click icon to add table</a:t>
            </a:r>
            <a:endParaRPr lang="ko-KR" altLang="en-US"/>
          </a:p>
        </p:txBody>
      </p:sp>
      <p:sp>
        <p:nvSpPr>
          <p:cNvPr id="4" name="Date Placeholder 3"/>
          <p:cNvSpPr>
            <a:spLocks noGrp="1"/>
          </p:cNvSpPr>
          <p:nvPr>
            <p:ph type="dt" sz="half" idx="10"/>
          </p:nvPr>
        </p:nvSpPr>
        <p:spPr/>
        <p:txBody>
          <a:bodyPr/>
          <a:lstStyle/>
          <a:p>
            <a:pPr>
              <a:defRPr lang="en-US"/>
            </a:pPr>
            <a:fld id="{90C403F6-5FEC-43F8-8415-62A551438D0E}"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61232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ntent" type="fourObj"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en-US"/>
            </a:pPr>
            <a:r>
              <a:rPr lang="en-US" altLang="ko-KR" smtClean="0"/>
              <a:t>Click to edit Master title style</a:t>
            </a:r>
            <a:endParaRPr lang="ko-KR" altLang="en-US"/>
          </a:p>
        </p:txBody>
      </p:sp>
      <p:sp>
        <p:nvSpPr>
          <p:cNvPr id="3" name="Content Placeholder 2"/>
          <p:cNvSpPr>
            <a:spLocks noGrp="1"/>
          </p:cNvSpPr>
          <p:nvPr>
            <p:ph sz="quarter" idx="1"/>
          </p:nvPr>
        </p:nvSpPr>
        <p:spPr>
          <a:xfrm>
            <a:off x="609405" y="1600187"/>
            <a:ext cx="5383023" cy="21959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4" name="Content Placeholder 3"/>
          <p:cNvSpPr>
            <a:spLocks noGrp="1"/>
          </p:cNvSpPr>
          <p:nvPr>
            <p:ph sz="quarter" idx="2"/>
          </p:nvPr>
        </p:nvSpPr>
        <p:spPr>
          <a:xfrm>
            <a:off x="6195562" y="1600187"/>
            <a:ext cx="5383023" cy="21959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5" name="Content Placeholder 4"/>
          <p:cNvSpPr>
            <a:spLocks noGrp="1"/>
          </p:cNvSpPr>
          <p:nvPr>
            <p:ph sz="quarter" idx="3"/>
          </p:nvPr>
        </p:nvSpPr>
        <p:spPr>
          <a:xfrm>
            <a:off x="607844" y="3984188"/>
            <a:ext cx="5383023" cy="21959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6" name="Content Placeholder 5"/>
          <p:cNvSpPr>
            <a:spLocks noGrp="1"/>
          </p:cNvSpPr>
          <p:nvPr>
            <p:ph sz="quarter" idx="4"/>
          </p:nvPr>
        </p:nvSpPr>
        <p:spPr>
          <a:xfrm>
            <a:off x="6194000" y="3984188"/>
            <a:ext cx="5383023" cy="21959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7" name="Date Placeholder 3"/>
          <p:cNvSpPr>
            <a:spLocks noGrp="1"/>
          </p:cNvSpPr>
          <p:nvPr>
            <p:ph type="dt" sz="half" idx="10"/>
          </p:nvPr>
        </p:nvSpPr>
        <p:spPr>
          <a:xfrm>
            <a:off x="607526" y="6216302"/>
            <a:ext cx="2844865" cy="503465"/>
          </a:xfrm>
          <a:noFill/>
          <a:ln w="25400" cap="flat" cmpd="sng" algn="ctr">
            <a:noFill/>
            <a:prstDash val="solid"/>
            <a:round/>
          </a:ln>
        </p:spPr>
        <p:txBody>
          <a:bodyPr/>
          <a:lstStyle/>
          <a:p>
            <a:pPr>
              <a:defRPr lang="en-US"/>
            </a:pPr>
            <a:fld id="{3DC6D234-4C2E-41D7-89B0-EB2EB6737B56}" type="datetime1">
              <a:rPr lang="ko-KR" altLang="en-US" smtClean="0">
                <a:solidFill>
                  <a:prstClr val="black"/>
                </a:solidFill>
              </a:rPr>
              <a:pPr>
                <a:defRPr lang="en-US"/>
              </a:pPr>
              <a:t>2019-12-12</a:t>
            </a:fld>
            <a:endParaRPr lang="ko-KR" altLang="ko-KR">
              <a:solidFill>
                <a:prstClr val="black"/>
              </a:solidFill>
            </a:endParaRPr>
          </a:p>
        </p:txBody>
      </p:sp>
      <p:sp>
        <p:nvSpPr>
          <p:cNvPr id="8" name="Footer Placeholder 4"/>
          <p:cNvSpPr>
            <a:spLocks noGrp="1"/>
          </p:cNvSpPr>
          <p:nvPr>
            <p:ph type="ftr" sz="quarter" idx="11"/>
          </p:nvPr>
        </p:nvSpPr>
        <p:spPr>
          <a:xfrm>
            <a:off x="4163567" y="6216302"/>
            <a:ext cx="3860846" cy="503465"/>
          </a:xfrm>
          <a:noFill/>
          <a:ln w="25400" cap="flat" cmpd="sng" algn="ctr">
            <a:noFill/>
            <a:prstDash val="solid"/>
            <a:round/>
          </a:ln>
        </p:spPr>
        <p:txBody>
          <a:bodyPr vert="horz" wrap="square" lIns="89994" tIns="46783" rIns="89994" bIns="46783" anchor="ctr">
            <a:noAutofit/>
          </a:bodyPr>
          <a:lstStyle/>
          <a:p>
            <a:pPr marL="449899" indent="-449899" defTabSz="899908">
              <a:lnSpc>
                <a:spcPct val="110000"/>
              </a:lnSpc>
              <a:spcBef>
                <a:spcPct val="0"/>
              </a:spcBef>
              <a:spcAft>
                <a:spcPct val="0"/>
              </a:spcAft>
              <a:buClr>
                <a:srgbClr val="000000">
                  <a:alpha val="100000"/>
                </a:srgbClr>
              </a:buClr>
              <a:buSzPct val="100000"/>
              <a:defRPr lang="en-US"/>
            </a:pPr>
            <a:endParaRPr lang="en-US" sz="1400" spc="5">
              <a:solidFill>
                <a:prstClr val="black"/>
              </a:solidFill>
              <a:latin typeface="Gulim"/>
              <a:ea typeface="Gulim"/>
              <a:cs typeface="+mj-cs"/>
              <a:sym typeface="Gulim"/>
            </a:endParaRPr>
          </a:p>
        </p:txBody>
      </p:sp>
      <p:sp>
        <p:nvSpPr>
          <p:cNvPr id="10" name="Slide Number Placeholder 5"/>
          <p:cNvSpPr>
            <a:spLocks noGrp="1"/>
          </p:cNvSpPr>
          <p:nvPr userDrawn="1">
            <p:ph type="sldNum" sz="quarter" idx="12"/>
          </p:nvPr>
        </p:nvSpPr>
        <p:spPr>
          <a:xfrm>
            <a:off x="8735672" y="6216302"/>
            <a:ext cx="2844865" cy="503465"/>
          </a:xfrm>
        </p:spPr>
        <p:txBody>
          <a:bodyPr vert="horz" wrap="square" lIns="89994" tIns="46783" rIns="89994" bIns="46783" anchor="ctr">
            <a:noAutofit/>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56850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996" y="4406913"/>
            <a:ext cx="10360501" cy="1362075"/>
          </a:xfrm>
        </p:spPr>
        <p:txBody>
          <a:bodyPr/>
          <a:lstStyle>
            <a:lvl1pPr algn="l">
              <a:defRPr sz="4000" b="1" cap="all"/>
            </a:lvl1pPr>
          </a:lstStyle>
          <a:p>
            <a:r>
              <a:rPr lang="en-US" altLang="ko-KR" smtClean="0"/>
              <a:t>Click to edit Master title style</a:t>
            </a:r>
            <a:endParaRPr lang="ko-KR" altLang="en-US"/>
          </a:p>
        </p:txBody>
      </p:sp>
      <p:sp>
        <p:nvSpPr>
          <p:cNvPr id="3" name="텍스트 개체 틀 2"/>
          <p:cNvSpPr>
            <a:spLocks noGrp="1"/>
          </p:cNvSpPr>
          <p:nvPr>
            <p:ph type="body" idx="1"/>
          </p:nvPr>
        </p:nvSpPr>
        <p:spPr>
          <a:xfrm>
            <a:off x="962996" y="2906713"/>
            <a:ext cx="10360501"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ltLang="ko-KR"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1460321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934" y="4800575"/>
            <a:ext cx="7312786" cy="566733"/>
          </a:xfrm>
        </p:spPr>
        <p:txBody>
          <a:bodyPr anchor="b"/>
          <a:lstStyle>
            <a:lvl1pPr algn="l">
              <a:defRPr sz="2000" b="1"/>
            </a:lvl1pPr>
          </a:lstStyle>
          <a:p>
            <a:pPr lvl="0">
              <a:defRPr lang="en-US"/>
            </a:pPr>
            <a:r>
              <a:rPr lang="en-US" altLang="ko-KR" smtClean="0"/>
              <a:t>Click to edit Master title style</a:t>
            </a:r>
            <a:endParaRPr lang="ko-KR" altLang="en-US"/>
          </a:p>
        </p:txBody>
      </p:sp>
      <p:sp>
        <p:nvSpPr>
          <p:cNvPr id="3" name="Picture Placeholder 2"/>
          <p:cNvSpPr>
            <a:spLocks noGrp="1" noTextEdit="1"/>
          </p:cNvSpPr>
          <p:nvPr>
            <p:ph type="pic" idx="1"/>
          </p:nvPr>
        </p:nvSpPr>
        <p:spPr>
          <a:xfrm>
            <a:off x="2388934" y="612776"/>
            <a:ext cx="7312786" cy="4114767"/>
          </a:xfrm>
        </p:spPr>
        <p:txBody>
          <a:bodyPr/>
          <a:lstStyle>
            <a:lvl1pPr marL="0" indent="0">
              <a:buNone/>
              <a:defRPr sz="3199"/>
            </a:lvl1pPr>
            <a:lvl2pPr marL="457098" indent="0">
              <a:buNone/>
              <a:defRPr sz="2799"/>
            </a:lvl2pPr>
            <a:lvl3pPr marL="914194" indent="0">
              <a:buNone/>
              <a:defRPr sz="2400"/>
            </a:lvl3pPr>
            <a:lvl4pPr marL="1371292" indent="0">
              <a:buNone/>
              <a:defRPr sz="2000"/>
            </a:lvl4pPr>
            <a:lvl5pPr marL="1828389" indent="0">
              <a:buNone/>
              <a:defRPr sz="2000"/>
            </a:lvl5pPr>
            <a:lvl6pPr marL="2285486" indent="0">
              <a:buNone/>
              <a:defRPr sz="2000"/>
            </a:lvl6pPr>
            <a:lvl7pPr marL="2742582" indent="0">
              <a:buNone/>
              <a:defRPr sz="2000"/>
            </a:lvl7pPr>
            <a:lvl8pPr marL="3199680" indent="0">
              <a:buNone/>
              <a:defRPr sz="2000"/>
            </a:lvl8pPr>
            <a:lvl9pPr marL="3656777" indent="0">
              <a:buNone/>
              <a:defRPr sz="2000"/>
            </a:lvl9pPr>
          </a:lstStyle>
          <a:p>
            <a:pPr lvl="0">
              <a:defRPr lang="en-US"/>
            </a:pPr>
            <a:r>
              <a:rPr lang="en-US" altLang="ko-KR" smtClean="0"/>
              <a:t>Click icon to add picture</a:t>
            </a:r>
            <a:endParaRPr lang="ko-KR" altLang="en-US"/>
          </a:p>
        </p:txBody>
      </p:sp>
      <p:sp>
        <p:nvSpPr>
          <p:cNvPr id="4" name="Text Placeholder 3"/>
          <p:cNvSpPr>
            <a:spLocks noGrp="1"/>
          </p:cNvSpPr>
          <p:nvPr>
            <p:ph type="body" sz="half" idx="2"/>
          </p:nvPr>
        </p:nvSpPr>
        <p:spPr>
          <a:xfrm>
            <a:off x="2388934" y="5367309"/>
            <a:ext cx="7312786" cy="804855"/>
          </a:xfrm>
        </p:spPr>
        <p:txBody>
          <a:bodyPr/>
          <a:lstStyle>
            <a:lvl1pPr marL="0" indent="0">
              <a:buNone/>
              <a:defRPr sz="1400"/>
            </a:lvl1pPr>
            <a:lvl2pPr marL="457098" indent="0">
              <a:buNone/>
              <a:defRPr sz="1200"/>
            </a:lvl2pPr>
            <a:lvl3pPr marL="914194" indent="0">
              <a:buNone/>
              <a:defRPr sz="1000"/>
            </a:lvl3pPr>
            <a:lvl4pPr marL="1371292" indent="0">
              <a:buNone/>
              <a:defRPr sz="900"/>
            </a:lvl4pPr>
            <a:lvl5pPr marL="1828389" indent="0">
              <a:buNone/>
              <a:defRPr sz="900"/>
            </a:lvl5pPr>
            <a:lvl6pPr marL="2285486" indent="0">
              <a:buNone/>
              <a:defRPr sz="900"/>
            </a:lvl6pPr>
            <a:lvl7pPr marL="2742582" indent="0">
              <a:buNone/>
              <a:defRPr sz="900"/>
            </a:lvl7pPr>
            <a:lvl8pPr marL="3199680" indent="0">
              <a:buNone/>
              <a:defRPr sz="900"/>
            </a:lvl8pPr>
            <a:lvl9pPr marL="3656777" indent="0">
              <a:buNone/>
              <a:defRPr sz="900"/>
            </a:lvl9pPr>
          </a:lstStyle>
          <a:p>
            <a:pPr lvl="0">
              <a:defRPr lang="en-US"/>
            </a:pPr>
            <a:r>
              <a:rPr lang="en-US" altLang="ko-KR" smtClean="0"/>
              <a:t>Click to edit Master text styles</a:t>
            </a:r>
          </a:p>
        </p:txBody>
      </p:sp>
      <p:sp>
        <p:nvSpPr>
          <p:cNvPr id="5" name="Date Placeholder 3"/>
          <p:cNvSpPr>
            <a:spLocks noGrp="1"/>
          </p:cNvSpPr>
          <p:nvPr>
            <p:ph type="dt" sz="half" idx="10"/>
          </p:nvPr>
        </p:nvSpPr>
        <p:spPr/>
        <p:txBody>
          <a:bodyPr/>
          <a:lstStyle/>
          <a:p>
            <a:pPr>
              <a:defRPr lang="en-US"/>
            </a:pPr>
            <a:fld id="{F1287A81-0820-4B33-8832-1A4B44FA8AB1}"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6"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7"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763521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sert" type="objOnly" preserve="1">
  <p:cSld name="Insert">
    <p:spTree>
      <p:nvGrpSpPr>
        <p:cNvPr id="1" name=""/>
        <p:cNvGrpSpPr/>
        <p:nvPr/>
      </p:nvGrpSpPr>
      <p:grpSpPr>
        <a:xfrm>
          <a:off x="0" y="0"/>
          <a:ext cx="0" cy="0"/>
          <a:chOff x="0" y="0"/>
          <a:chExt cx="0" cy="0"/>
        </a:xfrm>
      </p:grpSpPr>
      <p:sp>
        <p:nvSpPr>
          <p:cNvPr id="2" name="Title 1"/>
          <p:cNvSpPr>
            <a:spLocks noGrp="1"/>
          </p:cNvSpPr>
          <p:nvPr>
            <p:ph type="ctrTitle"/>
          </p:nvPr>
        </p:nvSpPr>
        <p:spPr>
          <a:xfrm>
            <a:off x="2" y="2130421"/>
            <a:ext cx="12187977" cy="1470013"/>
          </a:xfrm>
        </p:spPr>
        <p:txBody>
          <a:bodyPr>
            <a:normAutofit/>
          </a:bodyPr>
          <a:lstStyle>
            <a:lvl1pPr>
              <a:defRPr sz="4399" b="1"/>
            </a:lvl1pPr>
          </a:lstStyle>
          <a:p>
            <a:pPr lvl="0">
              <a:defRPr lang="en-US"/>
            </a:pPr>
            <a:r>
              <a:rPr lang="en-US" altLang="ko-KR" smtClean="0"/>
              <a:t>Click to edit Master title style</a:t>
            </a:r>
            <a:endParaRPr lang="ko-KR" altLang="en-US"/>
          </a:p>
        </p:txBody>
      </p:sp>
      <p:sp>
        <p:nvSpPr>
          <p:cNvPr id="3" name="Date Placeholder 3"/>
          <p:cNvSpPr>
            <a:spLocks noGrp="1"/>
          </p:cNvSpPr>
          <p:nvPr>
            <p:ph type="dt" sz="half" idx="10"/>
          </p:nvPr>
        </p:nvSpPr>
        <p:spPr/>
        <p:txBody>
          <a:bodyPr/>
          <a:lstStyle/>
          <a:p>
            <a:pPr>
              <a:defRPr lang="en-US"/>
            </a:pPr>
            <a:fld id="{75D9428F-5441-45A5-97B7-D1EF82938C99}"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4"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5"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401818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type="clipArtAndTx"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401" y="274642"/>
            <a:ext cx="10969179" cy="1142991"/>
          </a:xfrm>
        </p:spPr>
        <p:txBody>
          <a:bodyPr/>
          <a:lstStyle>
            <a:lvl1pPr>
              <a:defRPr/>
            </a:lvl1pPr>
          </a:lstStyle>
          <a:p>
            <a:pPr lvl="0">
              <a:defRPr lang="en-US"/>
            </a:pPr>
            <a:r>
              <a:rPr lang="en-US" altLang="ko-KR" smtClean="0"/>
              <a:t>Click to edit Master title style</a:t>
            </a:r>
            <a:endParaRPr lang="ko-KR" altLang="en-US"/>
          </a:p>
        </p:txBody>
      </p:sp>
      <p:sp>
        <p:nvSpPr>
          <p:cNvPr id="8" name="Text Placeholder 7"/>
          <p:cNvSpPr>
            <a:spLocks noGrp="1"/>
          </p:cNvSpPr>
          <p:nvPr>
            <p:ph type="body" sz="quarter" idx="14" hasCustomPrompt="1"/>
          </p:nvPr>
        </p:nvSpPr>
        <p:spPr>
          <a:xfrm>
            <a:off x="2856538" y="2214551"/>
            <a:ext cx="6474884" cy="3214661"/>
          </a:xfrm>
        </p:spPr>
        <p:txBody>
          <a:bodyPr>
            <a:normAutofit/>
          </a:bodyPr>
          <a:lstStyle>
            <a:lvl1pPr>
              <a:lnSpc>
                <a:spcPct val="150000"/>
              </a:lnSpc>
              <a:defRPr sz="2400"/>
            </a:lvl1pPr>
          </a:lstStyle>
          <a:p>
            <a:pPr lvl="0">
              <a:defRPr lang="en-US"/>
            </a:pPr>
            <a:r>
              <a:rPr lang="ko-KR" altLang="en-US"/>
              <a:t>Introduction</a:t>
            </a:r>
          </a:p>
          <a:p>
            <a:pPr lvl="0">
              <a:defRPr lang="en-US"/>
            </a:pPr>
            <a:r>
              <a:rPr lang="ko-KR" altLang="en-US"/>
              <a:t>Body 1</a:t>
            </a:r>
          </a:p>
          <a:p>
            <a:pPr lvl="0">
              <a:defRPr lang="en-US"/>
            </a:pPr>
            <a:r>
              <a:rPr lang="ko-KR" altLang="en-US"/>
              <a:t>Body 2</a:t>
            </a:r>
          </a:p>
          <a:p>
            <a:pPr lvl="0">
              <a:defRPr lang="en-US"/>
            </a:pPr>
            <a:r>
              <a:rPr lang="ko-KR" altLang="en-US"/>
              <a:t>Body 3</a:t>
            </a:r>
          </a:p>
          <a:p>
            <a:pPr lvl="0">
              <a:defRPr lang="en-US"/>
            </a:pPr>
            <a:r>
              <a:rPr lang="ko-KR" altLang="en-US"/>
              <a:t>Conclusion</a:t>
            </a:r>
          </a:p>
        </p:txBody>
      </p:sp>
      <p:sp>
        <p:nvSpPr>
          <p:cNvPr id="4" name="Date Placeholder 3"/>
          <p:cNvSpPr>
            <a:spLocks noGrp="1"/>
          </p:cNvSpPr>
          <p:nvPr>
            <p:ph type="dt" sz="half" idx="10"/>
          </p:nvPr>
        </p:nvSpPr>
        <p:spPr/>
        <p:txBody>
          <a:bodyPr/>
          <a:lstStyle/>
          <a:p>
            <a:pPr>
              <a:defRPr lang="en-US"/>
            </a:pPr>
            <a:fld id="{9F00B476-4A15-4C41-BEFB-CC0F6CC0F824}"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2032273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291" y="274642"/>
            <a:ext cx="2742295" cy="5851479"/>
          </a:xfrm>
        </p:spPr>
        <p:txBody>
          <a:bodyPr vert="eaVert"/>
          <a:lstStyle/>
          <a:p>
            <a:pPr lvl="0">
              <a:defRPr lang="en-US"/>
            </a:pPr>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609402" y="274642"/>
            <a:ext cx="8023751" cy="5851479"/>
          </a:xfrm>
        </p:spPr>
        <p:txBody>
          <a:bodyPr vert="eaVert"/>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4" name="Date Placeholder 3"/>
          <p:cNvSpPr>
            <a:spLocks noGrp="1"/>
          </p:cNvSpPr>
          <p:nvPr>
            <p:ph type="dt" sz="half" idx="10"/>
          </p:nvPr>
        </p:nvSpPr>
        <p:spPr/>
        <p:txBody>
          <a:bodyPr/>
          <a:lstStyle/>
          <a:p>
            <a:pPr>
              <a:defRPr lang="en-US"/>
            </a:pPr>
            <a:fld id="{09A28502-C8C0-4BAB-82A3-B3264B90DA94}" type="datetime1">
              <a:rPr lang="ko-KR" altLang="en-US" smtClean="0">
                <a:solidFill>
                  <a:prstClr val="black">
                    <a:tint val="75000"/>
                  </a:prstClr>
                </a:solidFill>
              </a:rPr>
              <a:pPr>
                <a:defRPr lang="en-US"/>
              </a:pPr>
              <a:t>2019-12-12</a:t>
            </a:fld>
            <a:endParaRPr lang="ko-KR" altLang="en-US">
              <a:solidFill>
                <a:prstClr val="black">
                  <a:tint val="75000"/>
                </a:prstClr>
              </a:solidFill>
            </a:endParaRPr>
          </a:p>
        </p:txBody>
      </p:sp>
      <p:sp>
        <p:nvSpPr>
          <p:cNvPr id="5" name="Footer Placeholder 4"/>
          <p:cNvSpPr>
            <a:spLocks noGrp="1"/>
          </p:cNvSpPr>
          <p:nvPr>
            <p:ph type="ftr" sz="quarter" idx="11"/>
          </p:nvPr>
        </p:nvSpPr>
        <p:spPr/>
        <p:txBody>
          <a:bodyPr/>
          <a:lstStyle/>
          <a:p>
            <a:pPr>
              <a:defRPr lang="en-US"/>
            </a:pPr>
            <a:endParaRPr lang="ko-KR" altLang="en-US">
              <a:solidFill>
                <a:prstClr val="black">
                  <a:tint val="75000"/>
                </a:prstClr>
              </a:solidFill>
            </a:endParaRPr>
          </a:p>
        </p:txBody>
      </p:sp>
      <p:sp>
        <p:nvSpPr>
          <p:cNvPr id="6" name="Slide Number Placeholder 5"/>
          <p:cNvSpPr>
            <a:spLocks noGrp="1"/>
          </p:cNvSpPr>
          <p:nvPr>
            <p:ph type="sldNum" sz="quarter" idx="12"/>
          </p:nvPr>
        </p:nvSpPr>
        <p:spPr>
          <a:xfrm>
            <a:off x="8735672" y="6216302"/>
            <a:ext cx="2844865" cy="503465"/>
          </a:xfrm>
        </p:spPr>
        <p:txBody>
          <a:bodyPr/>
          <a:lstStyle/>
          <a:p>
            <a:pPr>
              <a:defRPr lang="en-US"/>
            </a:pPr>
            <a:fld id="{AD22CD3B-FDDF-4998-970C-76E6E0BEC65F}" type="slidenum">
              <a:rPr lang="ko-KR" altLang="en-US">
                <a:solidFill>
                  <a:prstClr val="black"/>
                </a:solidFill>
              </a:rPr>
              <a:pPr>
                <a:defRPr lang="en-US"/>
              </a:pPr>
              <a:t>‹#›</a:t>
            </a:fld>
            <a:endParaRPr lang="ko-KR" altLang="en-US">
              <a:solidFill>
                <a:prstClr val="black"/>
              </a:solidFill>
            </a:endParaRPr>
          </a:p>
        </p:txBody>
      </p:sp>
    </p:spTree>
    <p:extLst>
      <p:ext uri="{BB962C8B-B14F-4D97-AF65-F5344CB8AC3E}">
        <p14:creationId xmlns:p14="http://schemas.microsoft.com/office/powerpoint/2010/main" xmlns="" val="3140126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제목만" preserve="1" userDrawn="1">
  <p:cSld name="3_제목만">
    <p:spTree>
      <p:nvGrpSpPr>
        <p:cNvPr id="1" name=""/>
        <p:cNvGrpSpPr/>
        <p:nvPr/>
      </p:nvGrpSpPr>
      <p:grpSpPr>
        <a:xfrm>
          <a:off x="0" y="0"/>
          <a:ext cx="0" cy="0"/>
          <a:chOff x="0" y="0"/>
          <a:chExt cx="0" cy="0"/>
        </a:xfrm>
      </p:grpSpPr>
      <p:sp>
        <p:nvSpPr>
          <p:cNvPr id="2" name="자유형 1"/>
          <p:cNvSpPr/>
          <p:nvPr userDrawn="1"/>
        </p:nvSpPr>
        <p:spPr>
          <a:xfrm>
            <a:off x="-12693" y="157163"/>
            <a:ext cx="12199404"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bg1"/>
              </a:gs>
              <a:gs pos="0">
                <a:schemeClr val="bg1"/>
              </a:gs>
              <a:gs pos="100000">
                <a:schemeClr val="accent1">
                  <a:tint val="23500"/>
                  <a:satMod val="160000"/>
                </a:schemeClr>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lang="en-US"/>
            </a:pPr>
            <a:endParaRPr lang="ko-KR" altLang="en-US" sz="1800">
              <a:solidFill>
                <a:prstClr val="white"/>
              </a:solidFill>
            </a:endParaRPr>
          </a:p>
        </p:txBody>
      </p:sp>
      <p:sp>
        <p:nvSpPr>
          <p:cNvPr id="3" name="자유형 2"/>
          <p:cNvSpPr/>
          <p:nvPr userDrawn="1"/>
        </p:nvSpPr>
        <p:spPr>
          <a:xfrm>
            <a:off x="-12693" y="100013"/>
            <a:ext cx="12199404"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D9D9DB"/>
              </a:gs>
              <a:gs pos="100000">
                <a:srgbClr val="B4B4B8"/>
              </a:gs>
              <a:gs pos="100000">
                <a:srgbClr val="E7E7E8"/>
              </a:gs>
            </a:gsLst>
            <a:lin ang="2160000" scaled="0"/>
          </a:gradFill>
          <a:ln>
            <a:noFill/>
          </a:ln>
          <a:effectLst>
            <a:outerShdw blurRad="50800" dist="38100" dir="5400000" algn="t" rotWithShape="0">
              <a:srgbClr val="000000">
                <a:alpha val="21000"/>
              </a:srgbClr>
            </a:outerShdw>
          </a:effectLst>
        </p:spPr>
        <p:txBody>
          <a:bodyPr anchor="ctr"/>
          <a:lstStyle/>
          <a:p>
            <a:pPr latinLnBrk="0">
              <a:defRPr lang="en-US"/>
            </a:pPr>
            <a:endParaRPr lang="ko-KR" altLang="en-US" sz="1800">
              <a:solidFill>
                <a:prstClr val="black"/>
              </a:solidFill>
            </a:endParaRPr>
          </a:p>
        </p:txBody>
      </p:sp>
      <p:sp>
        <p:nvSpPr>
          <p:cNvPr id="4" name="자유형 3"/>
          <p:cNvSpPr/>
          <p:nvPr userDrawn="1"/>
        </p:nvSpPr>
        <p:spPr>
          <a:xfrm>
            <a:off x="-12693" y="0"/>
            <a:ext cx="12199404"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8E8E94"/>
              </a:gs>
              <a:gs pos="100000">
                <a:srgbClr val="B4B4B8"/>
              </a:gs>
              <a:gs pos="100000">
                <a:srgbClr val="E7E7E8"/>
              </a:gs>
            </a:gsLst>
            <a:lin ang="2160000" scaled="0"/>
          </a:gradFill>
          <a:ln>
            <a:noFill/>
          </a:ln>
          <a:effectLst>
            <a:outerShdw blurRad="50800" dist="38100" dir="5400000" algn="t" rotWithShape="0">
              <a:srgbClr val="353537">
                <a:alpha val="57000"/>
              </a:srgbClr>
            </a:outerShdw>
          </a:effectLst>
        </p:spPr>
        <p:txBody>
          <a:bodyPr anchor="ctr"/>
          <a:lstStyle/>
          <a:p>
            <a:pPr latinLnBrk="0">
              <a:defRPr lang="en-US"/>
            </a:pPr>
            <a:endParaRPr lang="ko-KR" altLang="en-US" sz="1800">
              <a:solidFill>
                <a:prstClr val="black"/>
              </a:solidFill>
            </a:endParaRPr>
          </a:p>
        </p:txBody>
      </p:sp>
      <p:sp>
        <p:nvSpPr>
          <p:cNvPr id="5" name="슬라이드 번호 개체 틀 5"/>
          <p:cNvSpPr>
            <a:spLocks noGrp="1"/>
          </p:cNvSpPr>
          <p:nvPr>
            <p:ph type="sldNum" sz="quarter" idx="10"/>
          </p:nvPr>
        </p:nvSpPr>
        <p:spPr>
          <a:xfrm>
            <a:off x="4665227" y="6497651"/>
            <a:ext cx="2843565" cy="365125"/>
          </a:xfrm>
        </p:spPr>
        <p:txBody>
          <a:bodyPr/>
          <a:lstStyle>
            <a:lvl1pPr>
              <a:defRPr sz="1000">
                <a:latin typeface="맑은 고딕"/>
                <a:ea typeface="맑은 고딕"/>
              </a:defRPr>
            </a:lvl1pPr>
          </a:lstStyle>
          <a:p>
            <a:pPr>
              <a:defRPr lang="en-US"/>
            </a:pPr>
            <a:r>
              <a:rPr lang="en-US" altLang="ko-KR">
                <a:solidFill>
                  <a:prstClr val="black"/>
                </a:solidFill>
              </a:rPr>
              <a:t>- </a:t>
            </a:r>
            <a:fld id="{8A7724A7-810E-4FD5-8D36-0513CC315119}" type="slidenum">
              <a:rPr lang="ko-KR" altLang="en-US">
                <a:solidFill>
                  <a:prstClr val="black"/>
                </a:solidFill>
              </a:rPr>
              <a:pPr>
                <a:defRPr lang="en-US"/>
              </a:pPr>
              <a:t>‹#›</a:t>
            </a:fld>
            <a:r>
              <a:rPr lang="ko-KR" altLang="en-US">
                <a:solidFill>
                  <a:prstClr val="black"/>
                </a:solidFill>
              </a:rPr>
              <a:t> </a:t>
            </a:r>
            <a:r>
              <a:rPr lang="en-US" altLang="ko-KR">
                <a:solidFill>
                  <a:prstClr val="black"/>
                </a:solidFill>
              </a:rPr>
              <a:t>-</a:t>
            </a:r>
            <a:endParaRPr lang="ko-KR" altLang="en-US">
              <a:solidFill>
                <a:prstClr val="black"/>
              </a:solidFill>
            </a:endParaRPr>
          </a:p>
        </p:txBody>
      </p:sp>
    </p:spTree>
    <p:extLst>
      <p:ext uri="{BB962C8B-B14F-4D97-AF65-F5344CB8AC3E}">
        <p14:creationId xmlns:p14="http://schemas.microsoft.com/office/powerpoint/2010/main" xmlns="" val="1003717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en-US"/>
            </a:pPr>
            <a:r>
              <a:rPr lang="en-US" smtClean="0"/>
              <a:t>Click to edit Master title style</a:t>
            </a:r>
            <a:endParaRPr lang="en-US"/>
          </a:p>
        </p:txBody>
      </p:sp>
      <p:sp>
        <p:nvSpPr>
          <p:cNvPr id="6" name="Text Placeholder 5"/>
          <p:cNvSpPr>
            <a:spLocks noGrp="1"/>
          </p:cNvSpPr>
          <p:nvPr>
            <p:ph type="body" sz="quarter" idx="10"/>
          </p:nvPr>
        </p:nvSpPr>
        <p:spPr>
          <a:xfrm>
            <a:off x="507785" y="1411552"/>
            <a:ext cx="1117115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defRPr lang="en-US"/>
            </a:pPr>
            <a:r>
              <a:rPr lang="en-US" smtClean="0"/>
              <a:t>Click to edit Master text styles</a:t>
            </a:r>
          </a:p>
          <a:p>
            <a:pPr lvl="1">
              <a:defRPr lang="en-US"/>
            </a:pPr>
            <a:r>
              <a:rPr lang="en-US" smtClean="0"/>
              <a:t>Second level</a:t>
            </a:r>
          </a:p>
          <a:p>
            <a:pPr lvl="2">
              <a:defRPr lang="en-US"/>
            </a:pPr>
            <a:r>
              <a:rPr lang="en-US" smtClean="0"/>
              <a:t>Third level</a:t>
            </a:r>
          </a:p>
          <a:p>
            <a:pPr lvl="3">
              <a:defRPr lang="en-US"/>
            </a:pPr>
            <a:r>
              <a:rPr lang="en-US" smtClean="0"/>
              <a:t>Fourth level</a:t>
            </a:r>
          </a:p>
          <a:p>
            <a:pPr lvl="4">
              <a:defRPr lang="en-US"/>
            </a:pPr>
            <a:r>
              <a:rPr lang="en-US" smtClean="0"/>
              <a:t>Fifth level</a:t>
            </a:r>
            <a:endParaRPr lang="en-US"/>
          </a:p>
        </p:txBody>
      </p:sp>
    </p:spTree>
    <p:extLst>
      <p:ext uri="{BB962C8B-B14F-4D97-AF65-F5344CB8AC3E}">
        <p14:creationId xmlns:p14="http://schemas.microsoft.com/office/powerpoint/2010/main" xmlns="" val="3103063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graphicFrame>
        <p:nvGraphicFramePr>
          <p:cNvPr id="4" name="Object 27"/>
          <p:cNvGraphicFramePr>
            <a:graphicFrameLocks noChangeAspect="1"/>
          </p:cNvGraphicFramePr>
          <p:nvPr userDrawn="1"/>
        </p:nvGraphicFramePr>
        <p:xfrm>
          <a:off x="0" y="2349500"/>
          <a:ext cx="12188825" cy="3703638"/>
        </p:xfrm>
        <a:graphic>
          <a:graphicData uri="http://schemas.openxmlformats.org/presentationml/2006/ole">
            <p:oleObj spid="_x0000_s1026" name="Image" r:id="rId3" imgW="10692063" imgH="4330159" progId="">
              <p:embed/>
            </p:oleObj>
          </a:graphicData>
        </a:graphic>
      </p:graphicFrame>
      <p:sp>
        <p:nvSpPr>
          <p:cNvPr id="2" name="제목 1"/>
          <p:cNvSpPr>
            <a:spLocks noGrp="1"/>
          </p:cNvSpPr>
          <p:nvPr>
            <p:ph type="ctrTitle"/>
          </p:nvPr>
        </p:nvSpPr>
        <p:spPr>
          <a:xfrm>
            <a:off x="1047442" y="857238"/>
            <a:ext cx="10360501" cy="1470025"/>
          </a:xfrm>
        </p:spPr>
        <p:txBody>
          <a:bodyPr/>
          <a:lstStyle>
            <a:lvl1pPr algn="r">
              <a:defRPr>
                <a:latin typeface="HY헤드라인M" pitchFamily="18" charset="-127"/>
                <a:ea typeface="HY헤드라인M" pitchFamily="18" charset="-127"/>
              </a:defRPr>
            </a:lvl1pPr>
          </a:lstStyle>
          <a:p>
            <a:r>
              <a:rPr lang="en-US" altLang="ko-KR" smtClean="0"/>
              <a:t>Click to edit Master title style</a:t>
            </a:r>
            <a:endParaRPr lang="ko-KR" altLang="en-US" dirty="0"/>
          </a:p>
        </p:txBody>
      </p:sp>
      <p:sp>
        <p:nvSpPr>
          <p:cNvPr id="3" name="부제목 2"/>
          <p:cNvSpPr>
            <a:spLocks noGrp="1"/>
          </p:cNvSpPr>
          <p:nvPr>
            <p:ph type="subTitle" idx="1"/>
          </p:nvPr>
        </p:nvSpPr>
        <p:spPr>
          <a:xfrm>
            <a:off x="2475833" y="2571744"/>
            <a:ext cx="6665810" cy="928694"/>
          </a:xfrm>
        </p:spPr>
        <p:txBody>
          <a:bodyPr/>
          <a:lstStyle>
            <a:lvl1pPr marL="0" indent="0" algn="r">
              <a:buNone/>
              <a:defRPr>
                <a:solidFill>
                  <a:schemeClr val="bg1"/>
                </a:solidFill>
                <a:latin typeface="HY헤드라인M" pitchFamily="18" charset="-127"/>
                <a:ea typeface="HY헤드라인M" pitchFamily="18" charset="-127"/>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5" name="Slide Number Placeholder 1"/>
          <p:cNvSpPr>
            <a:spLocks noGrp="1"/>
          </p:cNvSpPr>
          <p:nvPr>
            <p:ph type="sldNum" sz="quarter" idx="10"/>
          </p:nvPr>
        </p:nvSpPr>
        <p:spPr/>
        <p:txBody>
          <a:bodyPr/>
          <a:lstStyle>
            <a:lvl1pPr>
              <a:defRPr>
                <a:solidFill>
                  <a:schemeClr val="tx1"/>
                </a:solidFill>
              </a:defRPr>
            </a:lvl1pPr>
          </a:lstStyle>
          <a:p>
            <a:fld id="{1B74851D-790B-49E0-806D-943EEEFFC72F}" type="slidenum">
              <a:rPr lang="ko-KR" altLang="en-US">
                <a:solidFill>
                  <a:srgbClr val="000000"/>
                </a:solidFill>
              </a:rPr>
              <a:pPr/>
              <a:t>‹#›</a:t>
            </a:fld>
            <a:endParaRPr lang="ko-KR" altLang="en-US">
              <a:solidFill>
                <a:srgbClr val="000000"/>
              </a:solidFill>
            </a:endParaRPr>
          </a:p>
        </p:txBody>
      </p:sp>
    </p:spTree>
    <p:extLst>
      <p:ext uri="{BB962C8B-B14F-4D97-AF65-F5344CB8AC3E}">
        <p14:creationId xmlns:p14="http://schemas.microsoft.com/office/powerpoint/2010/main" xmlns="" val="3717822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Slide Number Placeholder 1"/>
          <p:cNvSpPr>
            <a:spLocks noGrp="1"/>
          </p:cNvSpPr>
          <p:nvPr>
            <p:ph type="sldNum" sz="quarter" idx="10"/>
          </p:nvPr>
        </p:nvSpPr>
        <p:spPr/>
        <p:txBody>
          <a:bodyPr/>
          <a:lstStyle>
            <a:lvl1pPr>
              <a:defRPr>
                <a:solidFill>
                  <a:schemeClr val="tx1"/>
                </a:solidFill>
              </a:defRPr>
            </a:lvl1pPr>
          </a:lstStyle>
          <a:p>
            <a:fld id="{84801CC9-69D4-48B7-A4BE-BFE96EF98DB9}" type="slidenum">
              <a:rPr lang="ko-KR" altLang="en-US">
                <a:solidFill>
                  <a:srgbClr val="000000"/>
                </a:solidFill>
              </a:rPr>
              <a:pPr/>
              <a:t>‹#›</a:t>
            </a:fld>
            <a:endParaRPr lang="ko-KR" altLang="en-US">
              <a:solidFill>
                <a:srgbClr val="000000"/>
              </a:solidFill>
            </a:endParaRPr>
          </a:p>
        </p:txBody>
      </p:sp>
    </p:spTree>
    <p:extLst>
      <p:ext uri="{BB962C8B-B14F-4D97-AF65-F5344CB8AC3E}">
        <p14:creationId xmlns:p14="http://schemas.microsoft.com/office/powerpoint/2010/main" xmlns="" val="3729745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tx1"/>
                </a:solidFill>
              </a:defRPr>
            </a:lvl1pPr>
          </a:lstStyle>
          <a:p>
            <a:fld id="{64D1D2B3-7E1F-484F-97D1-8546DEB90A31}" type="slidenum">
              <a:rPr lang="ko-KR" altLang="en-US">
                <a:solidFill>
                  <a:srgbClr val="000000"/>
                </a:solidFill>
              </a:rPr>
              <a:pPr/>
              <a:t>‹#›</a:t>
            </a:fld>
            <a:endParaRPr lang="ko-KR" altLang="en-US">
              <a:solidFill>
                <a:srgbClr val="000000"/>
              </a:solidFill>
            </a:endParaRPr>
          </a:p>
        </p:txBody>
      </p:sp>
    </p:spTree>
    <p:extLst>
      <p:ext uri="{BB962C8B-B14F-4D97-AF65-F5344CB8AC3E}">
        <p14:creationId xmlns:p14="http://schemas.microsoft.com/office/powerpoint/2010/main" xmlns="" val="3401549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제목만">
    <p:spTree>
      <p:nvGrpSpPr>
        <p:cNvPr id="1" name=""/>
        <p:cNvGrpSpPr/>
        <p:nvPr/>
      </p:nvGrpSpPr>
      <p:grpSpPr>
        <a:xfrm>
          <a:off x="0" y="0"/>
          <a:ext cx="0" cy="0"/>
          <a:chOff x="0" y="0"/>
          <a:chExt cx="0" cy="0"/>
        </a:xfrm>
      </p:grpSpPr>
      <p:sp>
        <p:nvSpPr>
          <p:cNvPr id="2" name="자유형 5"/>
          <p:cNvSpPr/>
          <p:nvPr userDrawn="1"/>
        </p:nvSpPr>
        <p:spPr>
          <a:xfrm>
            <a:off x="-12690" y="15716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bg1"/>
              </a:gs>
              <a:gs pos="0">
                <a:schemeClr val="bg1"/>
              </a:gs>
              <a:gs pos="100000">
                <a:schemeClr val="accent1">
                  <a:tint val="23500"/>
                  <a:satMod val="160000"/>
                </a:schemeClr>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800">
              <a:solidFill>
                <a:srgbClr val="FFFFFF"/>
              </a:solidFill>
            </a:endParaRPr>
          </a:p>
        </p:txBody>
      </p:sp>
      <p:sp>
        <p:nvSpPr>
          <p:cNvPr id="3" name="자유형 6"/>
          <p:cNvSpPr>
            <a:spLocks/>
          </p:cNvSpPr>
          <p:nvPr userDrawn="1"/>
        </p:nvSpPr>
        <p:spPr bwMode="auto">
          <a:xfrm>
            <a:off x="-12690" y="100013"/>
            <a:ext cx="12201522"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D9D9DB"/>
              </a:gs>
              <a:gs pos="100000">
                <a:srgbClr val="B4B4B8"/>
              </a:gs>
              <a:gs pos="100000">
                <a:srgbClr val="E7E7E8"/>
              </a:gs>
            </a:gsLst>
            <a:lin ang="2160000"/>
          </a:gradFill>
          <a:ln>
            <a:noFill/>
          </a:ln>
          <a:effectLst>
            <a:outerShdw blurRad="50800" dist="38100" dir="5400000" algn="t" rotWithShape="0">
              <a:srgbClr val="000000">
                <a:alpha val="20998"/>
              </a:srgbClr>
            </a:outerShdw>
          </a:effectLst>
          <a:extLst/>
        </p:spPr>
        <p:txBody>
          <a:bodyPr anchor="ctr"/>
          <a:lstStyle/>
          <a:p>
            <a:pPr fontAlgn="base">
              <a:spcBef>
                <a:spcPct val="0"/>
              </a:spcBef>
              <a:spcAft>
                <a:spcPct val="0"/>
              </a:spcAft>
              <a:defRPr/>
            </a:pPr>
            <a:endParaRPr kumimoji="1" lang="ko-KR" altLang="en-US" sz="1800">
              <a:solidFill>
                <a:srgbClr val="A7B789"/>
              </a:solidFill>
              <a:latin typeface="Comic Sans MS" panose="030F0702030302020204" pitchFamily="66" charset="0"/>
              <a:ea typeface="굴림" pitchFamily="50" charset="-127"/>
            </a:endParaRPr>
          </a:p>
        </p:txBody>
      </p:sp>
      <p:sp>
        <p:nvSpPr>
          <p:cNvPr id="4" name="자유형 7"/>
          <p:cNvSpPr>
            <a:spLocks/>
          </p:cNvSpPr>
          <p:nvPr userDrawn="1"/>
        </p:nvSpPr>
        <p:spPr bwMode="auto">
          <a:xfrm>
            <a:off x="-12690" y="0"/>
            <a:ext cx="12201522"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8E8E94"/>
              </a:gs>
              <a:gs pos="100000">
                <a:srgbClr val="B4B4B8"/>
              </a:gs>
              <a:gs pos="100000">
                <a:srgbClr val="E7E7E8"/>
              </a:gs>
            </a:gsLst>
            <a:lin ang="2160000"/>
          </a:gradFill>
          <a:ln>
            <a:noFill/>
          </a:ln>
          <a:effectLst>
            <a:outerShdw blurRad="50800" dist="38100" dir="5400000" algn="t" rotWithShape="0">
              <a:srgbClr val="353537">
                <a:alpha val="56998"/>
              </a:srgbClr>
            </a:outerShdw>
          </a:effectLst>
          <a:extLst/>
        </p:spPr>
        <p:txBody>
          <a:bodyPr anchor="ctr"/>
          <a:lstStyle/>
          <a:p>
            <a:pPr fontAlgn="base">
              <a:spcBef>
                <a:spcPct val="0"/>
              </a:spcBef>
              <a:spcAft>
                <a:spcPct val="0"/>
              </a:spcAft>
              <a:defRPr/>
            </a:pPr>
            <a:endParaRPr kumimoji="1" lang="ko-KR" altLang="en-US" sz="1800">
              <a:solidFill>
                <a:srgbClr val="A7B789"/>
              </a:solidFill>
              <a:latin typeface="Comic Sans MS" panose="030F0702030302020204" pitchFamily="66" charset="0"/>
              <a:ea typeface="굴림" pitchFamily="50" charset="-127"/>
            </a:endParaRPr>
          </a:p>
        </p:txBody>
      </p:sp>
      <p:sp>
        <p:nvSpPr>
          <p:cNvPr id="5" name="슬라이드 번호 개체 틀 5"/>
          <p:cNvSpPr>
            <a:spLocks noGrp="1"/>
          </p:cNvSpPr>
          <p:nvPr>
            <p:ph type="sldNum" sz="quarter" idx="10"/>
          </p:nvPr>
        </p:nvSpPr>
        <p:spPr>
          <a:xfrm>
            <a:off x="4666035" y="6497652"/>
            <a:ext cx="2844059" cy="365125"/>
          </a:xfrm>
        </p:spPr>
        <p:txBody>
          <a:bodyPr/>
          <a:lstStyle>
            <a:lvl1pPr>
              <a:defRPr sz="751">
                <a:latin typeface="맑은 고딕" panose="020B0503020000020004" pitchFamily="34" charset="-127"/>
                <a:ea typeface="맑은 고딕" panose="020B0503020000020004" pitchFamily="34" charset="-127"/>
              </a:defRPr>
            </a:lvl1pPr>
          </a:lstStyle>
          <a:p>
            <a:r>
              <a:rPr lang="en-US" altLang="ko-KR"/>
              <a:t>- </a:t>
            </a:r>
            <a:fld id="{9CA5001A-4D8E-4D59-B1D1-286C84090C71}" type="slidenum">
              <a:rPr lang="ko-KR" altLang="en-US"/>
              <a:pPr/>
              <a:t>‹#›</a:t>
            </a:fld>
            <a:r>
              <a:rPr lang="ko-KR" altLang="en-US"/>
              <a:t> </a:t>
            </a:r>
            <a:r>
              <a:rPr lang="en-US" altLang="ko-KR"/>
              <a:t>-</a:t>
            </a:r>
            <a:endParaRPr lang="ko-KR" altLang="en-US"/>
          </a:p>
        </p:txBody>
      </p:sp>
    </p:spTree>
    <p:extLst>
      <p:ext uri="{BB962C8B-B14F-4D97-AF65-F5344CB8AC3E}">
        <p14:creationId xmlns:p14="http://schemas.microsoft.com/office/powerpoint/2010/main" xmlns="" val="396181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sz="half" idx="1"/>
          </p:nvPr>
        </p:nvSpPr>
        <p:spPr>
          <a:xfrm>
            <a:off x="554749" y="1258888"/>
            <a:ext cx="5441998" cy="4932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내용 개체 틀 3"/>
          <p:cNvSpPr>
            <a:spLocks noGrp="1"/>
          </p:cNvSpPr>
          <p:nvPr>
            <p:ph sz="half" idx="2"/>
          </p:nvPr>
        </p:nvSpPr>
        <p:spPr>
          <a:xfrm>
            <a:off x="6184271" y="1258888"/>
            <a:ext cx="5443951" cy="49323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3242929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날짜 개체 틀 3"/>
          <p:cNvSpPr>
            <a:spLocks noGrp="1"/>
          </p:cNvSpPr>
          <p:nvPr>
            <p:ph type="dt" sz="half" idx="10"/>
          </p:nvPr>
        </p:nvSpPr>
        <p:spPr>
          <a:xfrm>
            <a:off x="609441" y="6356364"/>
            <a:ext cx="2844059" cy="365125"/>
          </a:xfrm>
          <a:prstGeom prst="rect">
            <a:avLst/>
          </a:prstGeom>
        </p:spPr>
        <p:txBody>
          <a:bodyPr/>
          <a:lstStyle>
            <a:lvl1pPr>
              <a:defRPr>
                <a:ea typeface="굴림" pitchFamily="50" charset="-127"/>
              </a:defRPr>
            </a:lvl1pPr>
          </a:lstStyle>
          <a:p>
            <a:pPr fontAlgn="base">
              <a:spcBef>
                <a:spcPct val="0"/>
              </a:spcBef>
              <a:spcAft>
                <a:spcPct val="0"/>
              </a:spcAft>
              <a:defRPr/>
            </a:pPr>
            <a:endParaRPr kumimoji="1" lang="en-US" altLang="ko-KR" sz="1800">
              <a:solidFill>
                <a:srgbClr val="A7B789"/>
              </a:solidFill>
              <a:latin typeface="Comic Sans MS" panose="030F0702030302020204" pitchFamily="66" charset="0"/>
            </a:endParaRPr>
          </a:p>
        </p:txBody>
      </p:sp>
      <p:sp>
        <p:nvSpPr>
          <p:cNvPr id="4" name="슬라이드 번호 개체 틀 5"/>
          <p:cNvSpPr>
            <a:spLocks noGrp="1"/>
          </p:cNvSpPr>
          <p:nvPr>
            <p:ph type="sldNum" sz="quarter" idx="11"/>
          </p:nvPr>
        </p:nvSpPr>
        <p:spPr>
          <a:xfrm>
            <a:off x="4761260" y="6643688"/>
            <a:ext cx="2844059" cy="214312"/>
          </a:xfrm>
        </p:spPr>
        <p:txBody>
          <a:bodyPr/>
          <a:lstStyle>
            <a:lvl1pPr>
              <a:defRPr/>
            </a:lvl1pPr>
          </a:lstStyle>
          <a:p>
            <a:r>
              <a:rPr lang="en-US" altLang="ko-KR"/>
              <a:t>- </a:t>
            </a:r>
            <a:fld id="{B9911365-002A-48BB-8BBD-CB6B4B29CC91}" type="slidenum">
              <a:rPr lang="en-US" altLang="ko-KR"/>
              <a:pPr/>
              <a:t>‹#›</a:t>
            </a:fld>
            <a:r>
              <a:rPr lang="en-US" altLang="ko-KR"/>
              <a:t> -</a:t>
            </a:r>
          </a:p>
        </p:txBody>
      </p:sp>
    </p:spTree>
    <p:extLst>
      <p:ext uri="{BB962C8B-B14F-4D97-AF65-F5344CB8AC3E}">
        <p14:creationId xmlns:p14="http://schemas.microsoft.com/office/powerpoint/2010/main" xmlns="" val="20981353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2" name="자유형 5"/>
          <p:cNvSpPr/>
          <p:nvPr userDrawn="1"/>
        </p:nvSpPr>
        <p:spPr>
          <a:xfrm>
            <a:off x="-12690" y="15716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bg1"/>
              </a:gs>
              <a:gs pos="0">
                <a:schemeClr val="bg1"/>
              </a:gs>
              <a:gs pos="100000">
                <a:schemeClr val="accent1">
                  <a:tint val="23500"/>
                  <a:satMod val="160000"/>
                </a:schemeClr>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800">
              <a:solidFill>
                <a:srgbClr val="FFFFFF"/>
              </a:solidFill>
            </a:endParaRPr>
          </a:p>
        </p:txBody>
      </p:sp>
      <p:sp>
        <p:nvSpPr>
          <p:cNvPr id="3" name="자유형 6"/>
          <p:cNvSpPr/>
          <p:nvPr userDrawn="1"/>
        </p:nvSpPr>
        <p:spPr>
          <a:xfrm>
            <a:off x="-12690" y="10001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tx2">
                  <a:lumMod val="40000"/>
                  <a:lumOff val="60000"/>
                </a:schemeClr>
              </a:gs>
              <a:gs pos="0">
                <a:schemeClr val="tx2">
                  <a:lumMod val="40000"/>
                  <a:lumOff val="60000"/>
                </a:schemeClr>
              </a:gs>
              <a:gs pos="100000">
                <a:schemeClr val="accent1">
                  <a:tint val="23500"/>
                  <a:satMod val="160000"/>
                </a:schemeClr>
              </a:gs>
            </a:gsLst>
            <a:lin ang="2160000" scaled="0"/>
          </a:gra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800">
              <a:solidFill>
                <a:srgbClr val="FFFFFF"/>
              </a:solidFill>
            </a:endParaRPr>
          </a:p>
        </p:txBody>
      </p:sp>
      <p:sp>
        <p:nvSpPr>
          <p:cNvPr id="4" name="자유형 7"/>
          <p:cNvSpPr/>
          <p:nvPr userDrawn="1"/>
        </p:nvSpPr>
        <p:spPr>
          <a:xfrm>
            <a:off x="-12690" y="0"/>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0">
                <a:schemeClr val="tx2">
                  <a:lumMod val="40000"/>
                  <a:lumOff val="60000"/>
                </a:schemeClr>
              </a:gs>
              <a:gs pos="50000">
                <a:schemeClr val="tx2">
                  <a:lumMod val="60000"/>
                  <a:lumOff val="40000"/>
                </a:schemeClr>
              </a:gs>
              <a:gs pos="100000">
                <a:schemeClr val="tx2">
                  <a:lumMod val="40000"/>
                  <a:lumOff val="60000"/>
                </a:schemeClr>
              </a:gs>
              <a:gs pos="100000">
                <a:schemeClr val="accent1">
                  <a:tint val="23500"/>
                  <a:satMod val="160000"/>
                </a:schemeClr>
              </a:gs>
            </a:gsLst>
            <a:lin ang="2160000" scaled="0"/>
          </a:gradFill>
          <a:ln>
            <a:noFill/>
          </a:ln>
          <a:effectLst>
            <a:outerShdw blurRad="50800" dist="38100" dir="5400000" algn="t" rotWithShape="0">
              <a:schemeClr val="tx2">
                <a:lumMod val="75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kumimoji="1" lang="ko-KR" altLang="en-US" sz="1800">
              <a:solidFill>
                <a:srgbClr val="FFFFFF"/>
              </a:solidFill>
            </a:endParaRPr>
          </a:p>
        </p:txBody>
      </p:sp>
      <p:sp>
        <p:nvSpPr>
          <p:cNvPr id="5" name="슬라이드 번호 개체 틀 5"/>
          <p:cNvSpPr txBox="1">
            <a:spLocks/>
          </p:cNvSpPr>
          <p:nvPr userDrawn="1"/>
        </p:nvSpPr>
        <p:spPr>
          <a:xfrm>
            <a:off x="4666035" y="6497652"/>
            <a:ext cx="2844059" cy="365125"/>
          </a:xfrm>
          <a:prstGeom prst="rect">
            <a:avLst/>
          </a:prstGeom>
        </p:spPr>
        <p:txBody>
          <a:bodyPr anchor="ctr"/>
          <a:lstStyle>
            <a:lvl1pPr eaLnBrk="0" hangingPunct="0">
              <a:defRPr kumimoji="1" sz="2400">
                <a:solidFill>
                  <a:schemeClr val="accent2"/>
                </a:solidFill>
                <a:latin typeface="Comic Sans MS" panose="030F0702030302020204" pitchFamily="66" charset="0"/>
                <a:ea typeface="굴림" panose="020B0600000101010101" pitchFamily="34" charset="-127"/>
              </a:defRPr>
            </a:lvl1pPr>
            <a:lvl2pPr marL="742950" indent="-285750" eaLnBrk="0" hangingPunct="0">
              <a:defRPr kumimoji="1" sz="2400">
                <a:solidFill>
                  <a:schemeClr val="accent2"/>
                </a:solidFill>
                <a:latin typeface="Comic Sans MS" panose="030F0702030302020204" pitchFamily="66" charset="0"/>
                <a:ea typeface="굴림" panose="020B0600000101010101" pitchFamily="34" charset="-127"/>
              </a:defRPr>
            </a:lvl2pPr>
            <a:lvl3pPr marL="1143000" indent="-228600" eaLnBrk="0" hangingPunct="0">
              <a:defRPr kumimoji="1" sz="2400">
                <a:solidFill>
                  <a:schemeClr val="accent2"/>
                </a:solidFill>
                <a:latin typeface="Comic Sans MS" panose="030F0702030302020204" pitchFamily="66" charset="0"/>
                <a:ea typeface="굴림" panose="020B0600000101010101" pitchFamily="34" charset="-127"/>
              </a:defRPr>
            </a:lvl3pPr>
            <a:lvl4pPr marL="1600200" indent="-228600" eaLnBrk="0" hangingPunct="0">
              <a:defRPr kumimoji="1" sz="2400">
                <a:solidFill>
                  <a:schemeClr val="accent2"/>
                </a:solidFill>
                <a:latin typeface="Comic Sans MS" panose="030F0702030302020204" pitchFamily="66" charset="0"/>
                <a:ea typeface="굴림" panose="020B0600000101010101" pitchFamily="34" charset="-127"/>
              </a:defRPr>
            </a:lvl4pPr>
            <a:lvl5pPr marL="2057400" indent="-228600" eaLnBrk="0" hangingPunct="0">
              <a:defRPr kumimoji="1" sz="2400">
                <a:solidFill>
                  <a:schemeClr val="accent2"/>
                </a:solidFill>
                <a:latin typeface="Comic Sans MS" panose="030F0702030302020204" pitchFamily="66" charset="0"/>
                <a:ea typeface="굴림" panose="020B0600000101010101" pitchFamily="34" charset="-127"/>
              </a:defRPr>
            </a:lvl5pPr>
            <a:lvl6pPr marL="25146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6pPr>
            <a:lvl7pPr marL="29718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7pPr>
            <a:lvl8pPr marL="34290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8pPr>
            <a:lvl9pPr marL="38862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9pPr>
          </a:lstStyle>
          <a:p>
            <a:pPr algn="ctr" eaLnBrk="1" fontAlgn="base" hangingPunct="1">
              <a:spcBef>
                <a:spcPct val="0"/>
              </a:spcBef>
              <a:spcAft>
                <a:spcPct val="0"/>
              </a:spcAft>
            </a:pPr>
            <a:r>
              <a:rPr lang="en-US" altLang="ko-KR" sz="751" smtClean="0">
                <a:solidFill>
                  <a:srgbClr val="898989"/>
                </a:solidFill>
                <a:latin typeface="맑은 고딕" panose="020B0503020000020004" pitchFamily="34" charset="-127"/>
                <a:ea typeface="맑은 고딕" panose="020B0503020000020004" pitchFamily="34" charset="-127"/>
              </a:rPr>
              <a:t>- </a:t>
            </a:r>
            <a:fld id="{783B01C3-2769-4D82-A178-119482A27516}" type="slidenum">
              <a:rPr lang="ko-KR" altLang="en-US" sz="751" smtClean="0">
                <a:solidFill>
                  <a:srgbClr val="898989"/>
                </a:solidFill>
                <a:latin typeface="맑은 고딕" panose="020B0503020000020004" pitchFamily="34" charset="-127"/>
                <a:ea typeface="맑은 고딕" panose="020B0503020000020004" pitchFamily="34" charset="-127"/>
              </a:rPr>
              <a:pPr algn="ctr" eaLnBrk="1" fontAlgn="base" hangingPunct="1">
                <a:spcBef>
                  <a:spcPct val="0"/>
                </a:spcBef>
                <a:spcAft>
                  <a:spcPct val="0"/>
                </a:spcAft>
              </a:pPr>
              <a:t>‹#›</a:t>
            </a:fld>
            <a:r>
              <a:rPr lang="ko-KR" altLang="en-US" sz="751" smtClean="0">
                <a:solidFill>
                  <a:srgbClr val="898989"/>
                </a:solidFill>
                <a:latin typeface="맑은 고딕" panose="020B0503020000020004" pitchFamily="34" charset="-127"/>
                <a:ea typeface="맑은 고딕" panose="020B0503020000020004" pitchFamily="34" charset="-127"/>
              </a:rPr>
              <a:t> </a:t>
            </a:r>
            <a:r>
              <a:rPr lang="en-US" altLang="ko-KR" sz="751" smtClean="0">
                <a:solidFill>
                  <a:srgbClr val="898989"/>
                </a:solidFill>
                <a:latin typeface="맑은 고딕" panose="020B0503020000020004" pitchFamily="34" charset="-127"/>
                <a:ea typeface="맑은 고딕" panose="020B0503020000020004" pitchFamily="34" charset="-127"/>
              </a:rPr>
              <a:t>-</a:t>
            </a:r>
            <a:endParaRPr lang="ko-KR" altLang="en-US" sz="751" smtClean="0">
              <a:solidFill>
                <a:srgbClr val="898989"/>
              </a:solidFill>
              <a:latin typeface="맑은 고딕" panose="020B0503020000020004" pitchFamily="34" charset="-127"/>
              <a:ea typeface="맑은 고딕" panose="020B0503020000020004" pitchFamily="34" charset="-127"/>
            </a:endParaRPr>
          </a:p>
        </p:txBody>
      </p:sp>
      <p:sp>
        <p:nvSpPr>
          <p:cNvPr id="6" name="날짜 개체 틀 3"/>
          <p:cNvSpPr>
            <a:spLocks noGrp="1"/>
          </p:cNvSpPr>
          <p:nvPr>
            <p:ph type="dt" sz="half" idx="10"/>
          </p:nvPr>
        </p:nvSpPr>
        <p:spPr>
          <a:xfrm>
            <a:off x="609441" y="6356364"/>
            <a:ext cx="2844059" cy="365125"/>
          </a:xfrm>
          <a:prstGeom prst="rect">
            <a:avLst/>
          </a:prstGeom>
        </p:spPr>
        <p:txBody>
          <a:bodyPr/>
          <a:lstStyle>
            <a:lvl1pPr>
              <a:defRPr>
                <a:ea typeface="굴림" pitchFamily="50" charset="-127"/>
              </a:defRPr>
            </a:lvl1pPr>
          </a:lstStyle>
          <a:p>
            <a:pPr fontAlgn="base">
              <a:spcBef>
                <a:spcPct val="0"/>
              </a:spcBef>
              <a:spcAft>
                <a:spcPct val="0"/>
              </a:spcAft>
              <a:defRPr/>
            </a:pPr>
            <a:fld id="{C6D06774-9E19-4A8F-BB51-13A37E34BB0C}" type="datetimeFigureOut">
              <a:rPr kumimoji="1" lang="ko-KR" altLang="en-US" sz="1800">
                <a:solidFill>
                  <a:srgbClr val="A7B789"/>
                </a:solidFill>
                <a:latin typeface="Comic Sans MS" panose="030F0702030302020204" pitchFamily="66" charset="0"/>
              </a:rPr>
              <a:pPr fontAlgn="base">
                <a:spcBef>
                  <a:spcPct val="0"/>
                </a:spcBef>
                <a:spcAft>
                  <a:spcPct val="0"/>
                </a:spcAft>
                <a:defRPr/>
              </a:pPr>
              <a:t>2019-12-12</a:t>
            </a:fld>
            <a:endParaRPr kumimoji="1" lang="ko-KR" altLang="en-US" sz="1800">
              <a:solidFill>
                <a:srgbClr val="A7B789"/>
              </a:solidFill>
              <a:latin typeface="Comic Sans MS" panose="030F0702030302020204" pitchFamily="66" charset="0"/>
            </a:endParaRPr>
          </a:p>
        </p:txBody>
      </p:sp>
      <p:sp>
        <p:nvSpPr>
          <p:cNvPr id="7" name="바닥글 개체 틀 4"/>
          <p:cNvSpPr>
            <a:spLocks noGrp="1"/>
          </p:cNvSpPr>
          <p:nvPr>
            <p:ph type="ftr" sz="quarter" idx="11"/>
          </p:nvPr>
        </p:nvSpPr>
        <p:spPr>
          <a:xfrm>
            <a:off x="4164518" y="6356364"/>
            <a:ext cx="3859795" cy="365125"/>
          </a:xfrm>
          <a:prstGeom prst="rect">
            <a:avLst/>
          </a:prstGeom>
        </p:spPr>
        <p:txBody>
          <a:bodyPr/>
          <a:lstStyle>
            <a:lvl1pPr>
              <a:defRPr>
                <a:ea typeface="굴림" pitchFamily="50" charset="-127"/>
              </a:defRPr>
            </a:lvl1pPr>
          </a:lstStyle>
          <a:p>
            <a:pPr fontAlgn="base">
              <a:spcBef>
                <a:spcPct val="0"/>
              </a:spcBef>
              <a:spcAft>
                <a:spcPct val="0"/>
              </a:spcAft>
              <a:defRPr/>
            </a:pPr>
            <a:endParaRPr kumimoji="1" lang="ko-KR" altLang="en-US" sz="1800">
              <a:solidFill>
                <a:srgbClr val="A7B789"/>
              </a:solidFill>
              <a:latin typeface="Comic Sans MS" panose="030F0702030302020204" pitchFamily="66" charset="0"/>
            </a:endParaRPr>
          </a:p>
        </p:txBody>
      </p:sp>
      <p:sp>
        <p:nvSpPr>
          <p:cNvPr id="8" name="슬라이드 번호 개체 틀 5"/>
          <p:cNvSpPr>
            <a:spLocks noGrp="1"/>
          </p:cNvSpPr>
          <p:nvPr>
            <p:ph type="sldNum" sz="quarter" idx="12"/>
          </p:nvPr>
        </p:nvSpPr>
        <p:spPr>
          <a:xfrm>
            <a:off x="8735325" y="6356364"/>
            <a:ext cx="2844059" cy="365125"/>
          </a:xfrm>
        </p:spPr>
        <p:txBody>
          <a:bodyPr/>
          <a:lstStyle>
            <a:lvl1pPr>
              <a:defRPr/>
            </a:lvl1pPr>
          </a:lstStyle>
          <a:p>
            <a:fld id="{6B43D995-3154-4653-9469-04599CEA69C9}" type="slidenum">
              <a:rPr lang="ko-KR" altLang="en-US"/>
              <a:pPr/>
              <a:t>‹#›</a:t>
            </a:fld>
            <a:endParaRPr lang="ko-KR" altLang="en-US"/>
          </a:p>
        </p:txBody>
      </p:sp>
    </p:spTree>
    <p:extLst>
      <p:ext uri="{BB962C8B-B14F-4D97-AF65-F5344CB8AC3E}">
        <p14:creationId xmlns:p14="http://schemas.microsoft.com/office/powerpoint/2010/main" xmlns="" val="3257333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Content" type="fourObj"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ko-KR" smtClean="0"/>
              <a:t>Click to edit Master title style</a:t>
            </a:r>
            <a:endParaRPr lang="ko-KR" altLang="en-US"/>
          </a:p>
        </p:txBody>
      </p:sp>
      <p:sp>
        <p:nvSpPr>
          <p:cNvPr id="3" name="Content Placeholder 2"/>
          <p:cNvSpPr>
            <a:spLocks noGrp="1"/>
          </p:cNvSpPr>
          <p:nvPr>
            <p:ph sz="quarter" idx="1"/>
          </p:nvPr>
        </p:nvSpPr>
        <p:spPr>
          <a:xfrm>
            <a:off x="609441" y="1600200"/>
            <a:ext cx="5383398" cy="21960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quarter" idx="2"/>
          </p:nvPr>
        </p:nvSpPr>
        <p:spPr>
          <a:xfrm>
            <a:off x="6195986" y="1600200"/>
            <a:ext cx="5383398" cy="21960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Content Placeholder 4"/>
          <p:cNvSpPr>
            <a:spLocks noGrp="1"/>
          </p:cNvSpPr>
          <p:nvPr>
            <p:ph sz="quarter" idx="3"/>
          </p:nvPr>
        </p:nvSpPr>
        <p:spPr>
          <a:xfrm>
            <a:off x="607878" y="3984220"/>
            <a:ext cx="5383398" cy="21960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Content Placeholder 5"/>
          <p:cNvSpPr>
            <a:spLocks noGrp="1"/>
          </p:cNvSpPr>
          <p:nvPr>
            <p:ph sz="quarter" idx="4"/>
          </p:nvPr>
        </p:nvSpPr>
        <p:spPr>
          <a:xfrm>
            <a:off x="6194423" y="3984220"/>
            <a:ext cx="5383398" cy="2196000"/>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3"/>
          <p:cNvSpPr>
            <a:spLocks noGrp="1"/>
          </p:cNvSpPr>
          <p:nvPr>
            <p:ph type="dt" sz="half" idx="10"/>
          </p:nvPr>
        </p:nvSpPr>
        <p:spPr>
          <a:xfrm>
            <a:off x="609441" y="6356364"/>
            <a:ext cx="2844059" cy="365125"/>
          </a:xfrm>
          <a:prstGeom prst="rect">
            <a:avLst/>
          </a:prstGeom>
        </p:spPr>
        <p:txBody>
          <a:bodyPr/>
          <a:lstStyle>
            <a:lvl1pPr>
              <a:defRPr>
                <a:solidFill>
                  <a:prstClr val="black">
                    <a:tint val="75000"/>
                  </a:prstClr>
                </a:solidFill>
                <a:ea typeface="굴림" pitchFamily="50" charset="-127"/>
              </a:defRPr>
            </a:lvl1pPr>
          </a:lstStyle>
          <a:p>
            <a:pPr fontAlgn="base">
              <a:spcBef>
                <a:spcPct val="0"/>
              </a:spcBef>
              <a:spcAft>
                <a:spcPct val="0"/>
              </a:spcAft>
              <a:defRPr lang="en-US"/>
            </a:pPr>
            <a:fld id="{9B85E2A3-3F54-4EF1-B79D-0781233ACF82}" type="datetime1">
              <a:rPr kumimoji="1" lang="ko-KR" altLang="en-US" sz="1800">
                <a:latin typeface="Comic Sans MS" panose="030F0702030302020204" pitchFamily="66" charset="0"/>
              </a:rPr>
              <a:pPr fontAlgn="base">
                <a:spcBef>
                  <a:spcPct val="0"/>
                </a:spcBef>
                <a:spcAft>
                  <a:spcPct val="0"/>
                </a:spcAft>
                <a:defRPr lang="en-US"/>
              </a:pPr>
              <a:t>2019-12-12</a:t>
            </a:fld>
            <a:endParaRPr kumimoji="1" lang="ko-KR" altLang="en-US" sz="1800">
              <a:latin typeface="Comic Sans MS" panose="030F0702030302020204" pitchFamily="66" charset="0"/>
            </a:endParaRPr>
          </a:p>
        </p:txBody>
      </p:sp>
      <p:sp>
        <p:nvSpPr>
          <p:cNvPr id="8" name="Footer Placeholder 4"/>
          <p:cNvSpPr>
            <a:spLocks noGrp="1"/>
          </p:cNvSpPr>
          <p:nvPr>
            <p:ph type="ftr" sz="quarter" idx="11"/>
          </p:nvPr>
        </p:nvSpPr>
        <p:spPr>
          <a:xfrm>
            <a:off x="4164518" y="6356364"/>
            <a:ext cx="3859795" cy="365125"/>
          </a:xfrm>
          <a:prstGeom prst="rect">
            <a:avLst/>
          </a:prstGeom>
        </p:spPr>
        <p:txBody>
          <a:bodyPr/>
          <a:lstStyle>
            <a:lvl1pPr>
              <a:defRPr>
                <a:solidFill>
                  <a:prstClr val="black">
                    <a:tint val="75000"/>
                  </a:prstClr>
                </a:solidFill>
                <a:ea typeface="굴림" pitchFamily="50" charset="-127"/>
              </a:defRPr>
            </a:lvl1pPr>
          </a:lstStyle>
          <a:p>
            <a:pPr fontAlgn="base">
              <a:spcBef>
                <a:spcPct val="0"/>
              </a:spcBef>
              <a:spcAft>
                <a:spcPct val="0"/>
              </a:spcAft>
              <a:defRPr lang="en-US"/>
            </a:pPr>
            <a:endParaRPr kumimoji="1" lang="ko-KR" altLang="en-US" sz="1800">
              <a:latin typeface="Comic Sans MS" panose="030F0702030302020204" pitchFamily="66" charset="0"/>
            </a:endParaRPr>
          </a:p>
        </p:txBody>
      </p:sp>
      <p:sp>
        <p:nvSpPr>
          <p:cNvPr id="9" name="Slide Number Placeholder 5"/>
          <p:cNvSpPr>
            <a:spLocks noGrp="1"/>
          </p:cNvSpPr>
          <p:nvPr>
            <p:ph type="sldNum" sz="quarter" idx="12"/>
          </p:nvPr>
        </p:nvSpPr>
        <p:spPr/>
        <p:txBody>
          <a:bodyPr/>
          <a:lstStyle>
            <a:lvl1pPr>
              <a:defRPr/>
            </a:lvl1pPr>
          </a:lstStyle>
          <a:p>
            <a:fld id="{E2129BF7-183D-4FC4-8D29-31432AF1A895}" type="slidenum">
              <a:rPr lang="ko-KR" altLang="en-US"/>
              <a:pPr/>
              <a:t>‹#›</a:t>
            </a:fld>
            <a:endParaRPr lang="ko-KR" altLang="en-US"/>
          </a:p>
        </p:txBody>
      </p:sp>
    </p:spTree>
    <p:extLst>
      <p:ext uri="{BB962C8B-B14F-4D97-AF65-F5344CB8AC3E}">
        <p14:creationId xmlns:p14="http://schemas.microsoft.com/office/powerpoint/2010/main" xmlns="" val="21914032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Espace réservé du titre 1"/>
          <p:cNvSpPr>
            <a:spLocks noGrp="1"/>
          </p:cNvSpPr>
          <p:nvPr>
            <p:ph type="title"/>
          </p:nvPr>
        </p:nvSpPr>
        <p:spPr>
          <a:xfrm>
            <a:off x="1077241" y="1242022"/>
            <a:ext cx="10502151" cy="479386"/>
          </a:xfrm>
          <a:prstGeom prst="rect">
            <a:avLst/>
          </a:prstGeom>
        </p:spPr>
        <p:txBody>
          <a:bodyPr rtlCol="0">
            <a:noAutofit/>
          </a:bodyPr>
          <a:lstStyle/>
          <a:p>
            <a:r>
              <a:rPr lang="en-US" smtClean="0"/>
              <a:t>Click to edit Master title style</a:t>
            </a:r>
            <a:endParaRPr lang="en-GB" dirty="0"/>
          </a:p>
        </p:txBody>
      </p:sp>
      <p:sp>
        <p:nvSpPr>
          <p:cNvPr id="10" name="Espace réservé du texte 2"/>
          <p:cNvSpPr>
            <a:spLocks noGrp="1"/>
          </p:cNvSpPr>
          <p:nvPr>
            <p:ph idx="1"/>
          </p:nvPr>
        </p:nvSpPr>
        <p:spPr>
          <a:xfrm>
            <a:off x="609441" y="2004786"/>
            <a:ext cx="10969943" cy="4236835"/>
          </a:xfrm>
          <a:prstGeom prst="rect">
            <a:avLst/>
          </a:prstGeom>
        </p:spPr>
        <p:txBody>
          <a:bodyPr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Espace réservé de la date 3"/>
          <p:cNvSpPr>
            <a:spLocks noGrp="1"/>
          </p:cNvSpPr>
          <p:nvPr>
            <p:ph type="dt" sz="half" idx="10"/>
          </p:nvPr>
        </p:nvSpPr>
        <p:spPr>
          <a:xfrm>
            <a:off x="609441" y="6504002"/>
            <a:ext cx="2844059" cy="365125"/>
          </a:xfrm>
          <a:prstGeom prst="rect">
            <a:avLst/>
          </a:prstGeom>
        </p:spPr>
        <p:txBody>
          <a:bodyPr vert="horz" lIns="91440" tIns="45720" rIns="91440" bIns="45720" rtlCol="0" anchor="ctr"/>
          <a:lstStyle>
            <a:lvl1pPr algn="l">
              <a:defRPr sz="900">
                <a:solidFill>
                  <a:schemeClr val="bg1"/>
                </a:solidFill>
                <a:ea typeface="굴림" pitchFamily="50" charset="-127"/>
              </a:defRPr>
            </a:lvl1pPr>
          </a:lstStyle>
          <a:p>
            <a:pPr fontAlgn="base">
              <a:spcBef>
                <a:spcPct val="0"/>
              </a:spcBef>
              <a:spcAft>
                <a:spcPct val="0"/>
              </a:spcAft>
              <a:defRPr/>
            </a:pPr>
            <a:fld id="{21C123C8-3055-4E10-A8F4-6D19DC87E1A9}" type="datetimeFigureOut">
              <a:rPr kumimoji="1" lang="fr-FR">
                <a:solidFill>
                  <a:srgbClr val="FFFFFF"/>
                </a:solidFill>
                <a:latin typeface="Comic Sans MS" panose="030F0702030302020204" pitchFamily="66" charset="0"/>
              </a:rPr>
              <a:pPr fontAlgn="base">
                <a:spcBef>
                  <a:spcPct val="0"/>
                </a:spcBef>
                <a:spcAft>
                  <a:spcPct val="0"/>
                </a:spcAft>
                <a:defRPr/>
              </a:pPr>
              <a:t>12/12/2019</a:t>
            </a:fld>
            <a:endParaRPr kumimoji="1" lang="en-GB">
              <a:solidFill>
                <a:srgbClr val="FFFFFF"/>
              </a:solidFill>
              <a:latin typeface="Comic Sans MS" panose="030F0702030302020204" pitchFamily="66" charset="0"/>
            </a:endParaRPr>
          </a:p>
        </p:txBody>
      </p:sp>
      <p:sp>
        <p:nvSpPr>
          <p:cNvPr id="5" name="Espace réservé du numéro de diapositive 5"/>
          <p:cNvSpPr>
            <a:spLocks noGrp="1"/>
          </p:cNvSpPr>
          <p:nvPr>
            <p:ph type="sldNum" sz="quarter" idx="11"/>
          </p:nvPr>
        </p:nvSpPr>
        <p:spPr>
          <a:xfrm>
            <a:off x="8735325" y="6504002"/>
            <a:ext cx="2844059" cy="365125"/>
          </a:xfrm>
        </p:spPr>
        <p:txBody>
          <a:bodyPr rtlCol="0"/>
          <a:lstStyle>
            <a:lvl1pPr algn="r">
              <a:defRPr sz="900">
                <a:solidFill>
                  <a:schemeClr val="bg1"/>
                </a:solidFill>
                <a:ea typeface="굴림" pitchFamily="50" charset="-127"/>
              </a:defRPr>
            </a:lvl1pPr>
          </a:lstStyle>
          <a:p>
            <a:pPr>
              <a:defRPr/>
            </a:pPr>
            <a:r>
              <a:rPr lang="en-GB">
                <a:solidFill>
                  <a:srgbClr val="FFFFFF"/>
                </a:solidFill>
              </a:rPr>
              <a:t>Grant agreement #611165</a:t>
            </a:r>
          </a:p>
        </p:txBody>
      </p:sp>
    </p:spTree>
    <p:extLst>
      <p:ext uri="{BB962C8B-B14F-4D97-AF65-F5344CB8AC3E}">
        <p14:creationId xmlns:p14="http://schemas.microsoft.com/office/powerpoint/2010/main" xmlns="" val="1683768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748800"/>
          </a:xfrm>
          <a:solidFill>
            <a:schemeClr val="accent1">
              <a:lumMod val="40000"/>
              <a:lumOff val="60000"/>
            </a:schemeClr>
          </a:solidFill>
        </p:spPr>
        <p:txBody>
          <a:bodyPr>
            <a:normAutofit/>
          </a:bodyPr>
          <a:lstStyle>
            <a:lvl1pPr algn="ctr">
              <a:defRPr sz="3200" b="1"/>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a:t>
            </a:fld>
            <a:endParaRPr lang="en-US">
              <a:solidFill>
                <a:prstClr val="black">
                  <a:tint val="75000"/>
                </a:prstClr>
              </a:solidFill>
            </a:endParaRPr>
          </a:p>
        </p:txBody>
      </p:sp>
    </p:spTree>
    <p:extLst>
      <p:ext uri="{BB962C8B-B14F-4D97-AF65-F5344CB8AC3E}">
        <p14:creationId xmlns="" xmlns:p14="http://schemas.microsoft.com/office/powerpoint/2010/main" val="34778925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9740"/>
            <a:ext cx="10512862"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634" y="4589465"/>
            <a:ext cx="10512862"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7982" y="6356352"/>
            <a:ext cx="2742486" cy="365125"/>
          </a:xfrm>
          <a:prstGeom prst="rect">
            <a:avLst/>
          </a:prstGeom>
        </p:spPr>
        <p:txBody>
          <a:bodyPr/>
          <a:lstStyle/>
          <a:p>
            <a:pPr defTabSz="914354">
              <a:defRPr/>
            </a:pPr>
            <a:fld id="{EB0994C5-39FB-43C8-B54E-2DEBE8F26ACB}" type="datetime1">
              <a:rPr lang="en-US" smtClean="0">
                <a:solidFill>
                  <a:prstClr val="black">
                    <a:tint val="75000"/>
                  </a:prstClr>
                </a:solidFill>
              </a:rPr>
              <a:pPr defTabSz="914354">
                <a:defRPr/>
              </a:pPr>
              <a:t>12/12/2019</a:t>
            </a:fld>
            <a:endParaRPr lang="en-US">
              <a:solidFill>
                <a:prstClr val="black">
                  <a:tint val="75000"/>
                </a:prstClr>
              </a:solidFill>
            </a:endParaRPr>
          </a:p>
        </p:txBody>
      </p:sp>
      <p:sp>
        <p:nvSpPr>
          <p:cNvPr id="5" name="Footer Placeholder 4"/>
          <p:cNvSpPr>
            <a:spLocks noGrp="1"/>
          </p:cNvSpPr>
          <p:nvPr>
            <p:ph type="ftr" sz="quarter" idx="11"/>
          </p:nvPr>
        </p:nvSpPr>
        <p:spPr>
          <a:xfrm>
            <a:off x="4037549" y="6356352"/>
            <a:ext cx="4113728" cy="365125"/>
          </a:xfrm>
          <a:prstGeom prst="rect">
            <a:avLst/>
          </a:prstGeom>
        </p:spPr>
        <p:txBody>
          <a:bodyPr/>
          <a:lstStyle/>
          <a:p>
            <a:pPr defTabSz="914354">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a:t>
            </a:fld>
            <a:endParaRPr lang="en-US">
              <a:solidFill>
                <a:prstClr val="black">
                  <a:tint val="75000"/>
                </a:prstClr>
              </a:solidFill>
            </a:endParaRPr>
          </a:p>
        </p:txBody>
      </p:sp>
    </p:spTree>
    <p:extLst>
      <p:ext uri="{BB962C8B-B14F-4D97-AF65-F5344CB8AC3E}">
        <p14:creationId xmlns:p14="http://schemas.microsoft.com/office/powerpoint/2010/main" xmlns="" val="3966415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prstGeom prst="rect">
            <a:avLst/>
          </a:prstGeom>
        </p:spPr>
        <p:txBody>
          <a:bodyPr/>
          <a:lstStyle/>
          <a:p>
            <a:pPr lvl="0">
              <a:defRPr sz="1800"/>
            </a:pPr>
            <a:r>
              <a:rPr sz="6700" dirty="0"/>
              <a:t>Title Text</a:t>
            </a:r>
          </a:p>
        </p:txBody>
      </p:sp>
      <p:sp>
        <p:nvSpPr>
          <p:cNvPr id="7" name="Shape 7"/>
          <p:cNvSpPr>
            <a:spLocks noGrp="1"/>
          </p:cNvSpPr>
          <p:nvPr>
            <p:ph type="body" idx="1"/>
          </p:nvPr>
        </p:nvSpPr>
        <p:spPr>
          <a:prstGeom prst="rect">
            <a:avLst/>
          </a:prstGeom>
        </p:spPr>
        <p:txBody>
          <a:bodyPr/>
          <a:lstStyle/>
          <a:p>
            <a:pPr lvl="0">
              <a:defRPr sz="1800"/>
            </a:pPr>
            <a:r>
              <a:rPr sz="2700" dirty="0"/>
              <a:t>Body Level One</a:t>
            </a:r>
          </a:p>
          <a:p>
            <a:pPr lvl="1">
              <a:defRPr sz="1800"/>
            </a:pPr>
            <a:r>
              <a:rPr sz="2700" dirty="0"/>
              <a:t>Body Level Two</a:t>
            </a:r>
          </a:p>
          <a:p>
            <a:pPr lvl="2">
              <a:defRPr sz="1800"/>
            </a:pPr>
            <a:r>
              <a:rPr sz="2700" dirty="0"/>
              <a:t>Body Level Three</a:t>
            </a:r>
          </a:p>
          <a:p>
            <a:pPr lvl="3">
              <a:defRPr sz="1800"/>
            </a:pPr>
            <a:r>
              <a:rPr sz="2700" dirty="0"/>
              <a:t>Body Level Four</a:t>
            </a:r>
          </a:p>
          <a:p>
            <a:pPr lvl="4">
              <a:defRPr sz="1800"/>
            </a:pPr>
            <a:r>
              <a:rPr sz="2700" dirty="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7" name="Object 27"/>
          <p:cNvGraphicFramePr>
            <a:graphicFrameLocks noChangeAspect="1"/>
          </p:cNvGraphicFramePr>
          <p:nvPr userDrawn="1">
            <p:extLst/>
          </p:nvPr>
        </p:nvGraphicFramePr>
        <p:xfrm>
          <a:off x="0" y="2349501"/>
          <a:ext cx="12188825" cy="3703638"/>
        </p:xfrm>
        <a:graphic>
          <a:graphicData uri="http://schemas.openxmlformats.org/presentationml/2006/ole">
            <p:oleObj spid="_x0000_s2050" name="Image" r:id="rId3" imgW="10692063" imgH="4330159" progId="">
              <p:embed/>
            </p:oleObj>
          </a:graphicData>
        </a:graphic>
      </p:graphicFrame>
      <p:sp>
        <p:nvSpPr>
          <p:cNvPr id="2" name="Title 1"/>
          <p:cNvSpPr>
            <a:spLocks noGrp="1"/>
          </p:cNvSpPr>
          <p:nvPr>
            <p:ph type="ctrTitle" hasCustomPrompt="1"/>
          </p:nvPr>
        </p:nvSpPr>
        <p:spPr>
          <a:xfrm>
            <a:off x="203150" y="1122417"/>
            <a:ext cx="11782531" cy="1163637"/>
          </a:xfrm>
        </p:spPr>
        <p:txBody>
          <a:bodyPr anchor="b">
            <a:normAutofit/>
          </a:bodyPr>
          <a:lstStyle>
            <a:lvl1pPr algn="ctr">
              <a:defRPr sz="4000">
                <a:latin typeface="Arial Rounded MT Bold" panose="020F0704030504030204" pitchFamily="34" charset="0"/>
              </a:defRPr>
            </a:lvl1pPr>
          </a:lstStyle>
          <a:p>
            <a:r>
              <a:rPr lang="en-US" dirty="0" smtClean="0"/>
              <a:t>Click to edit Master title style</a:t>
            </a:r>
            <a:br>
              <a:rPr lang="en-US" dirty="0" smtClean="0"/>
            </a:br>
            <a:endParaRPr lang="en-US" dirty="0"/>
          </a:p>
        </p:txBody>
      </p:sp>
      <p:sp>
        <p:nvSpPr>
          <p:cNvPr id="3" name="Subtitle 2"/>
          <p:cNvSpPr>
            <a:spLocks noGrp="1"/>
          </p:cNvSpPr>
          <p:nvPr>
            <p:ph type="subTitle" idx="1"/>
          </p:nvPr>
        </p:nvSpPr>
        <p:spPr>
          <a:xfrm>
            <a:off x="203147" y="2438403"/>
            <a:ext cx="8836898" cy="1143000"/>
          </a:xfrm>
        </p:spPr>
        <p:txBody>
          <a:bodyPr>
            <a:normAutofit/>
          </a:bodyPr>
          <a:lstStyle>
            <a:lvl1pPr marL="0" indent="0" algn="ctr">
              <a:buNone/>
              <a:defRPr sz="3200" b="1">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405921611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286" y="1"/>
            <a:ext cx="12200112" cy="762000"/>
          </a:xfrm>
          <a:solidFill>
            <a:schemeClr val="bg1">
              <a:lumMod val="95000"/>
            </a:schemeClr>
          </a:solidFill>
          <a:ln>
            <a:noFill/>
          </a:ln>
          <a:effectLst/>
        </p:spPr>
        <p:txBody>
          <a:bodyPr>
            <a:normAutofit/>
          </a:bodyPr>
          <a:lstStyle>
            <a:lvl1pPr algn="ctr">
              <a:defRPr sz="3200">
                <a:latin typeface="Arial Rounded MT Bold" panose="020F07040305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837985" y="1219200"/>
            <a:ext cx="10512862"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59177923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5" y="1709787"/>
            <a:ext cx="10512862" cy="2852737"/>
          </a:xfrm>
        </p:spPr>
        <p:txBody>
          <a:bodyPr anchor="b">
            <a:normAutofit/>
          </a:bodyPr>
          <a:lstStyle>
            <a:lvl1pPr>
              <a:defRPr sz="4000">
                <a:latin typeface="Arial Rounded MT Bold" panose="020F070403050403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635" y="4589518"/>
            <a:ext cx="10512862" cy="1500187"/>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776944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441" y="274638"/>
            <a:ext cx="10969943" cy="1143000"/>
          </a:xfrm>
        </p:spPr>
        <p:txBody>
          <a:bodyPr/>
          <a:lstStyle>
            <a:lvl1pPr>
              <a:defRPr/>
            </a:lvl1pPr>
          </a:lstStyle>
          <a:p>
            <a:r>
              <a:rPr lang="en-US" altLang="ko-KR" smtClean="0"/>
              <a:t>Click to edit Master title style</a:t>
            </a:r>
            <a:endParaRPr lang="ko-KR" altLang="en-US"/>
          </a:p>
        </p:txBody>
      </p:sp>
      <p:sp>
        <p:nvSpPr>
          <p:cNvPr id="3" name="텍스트 개체 틀 2"/>
          <p:cNvSpPr>
            <a:spLocks noGrp="1"/>
          </p:cNvSpPr>
          <p:nvPr>
            <p:ph type="body" idx="1"/>
          </p:nvPr>
        </p:nvSpPr>
        <p:spPr>
          <a:xfrm>
            <a:off x="609443" y="1535113"/>
            <a:ext cx="5385351"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smtClean="0"/>
              <a:t>Click to edit Master text styles</a:t>
            </a:r>
          </a:p>
        </p:txBody>
      </p:sp>
      <p:sp>
        <p:nvSpPr>
          <p:cNvPr id="4" name="내용 개체 틀 3"/>
          <p:cNvSpPr>
            <a:spLocks noGrp="1"/>
          </p:cNvSpPr>
          <p:nvPr>
            <p:ph sz="half" idx="2"/>
          </p:nvPr>
        </p:nvSpPr>
        <p:spPr>
          <a:xfrm>
            <a:off x="609443" y="2174875"/>
            <a:ext cx="538535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텍스트 개체 틀 4"/>
          <p:cNvSpPr>
            <a:spLocks noGrp="1"/>
          </p:cNvSpPr>
          <p:nvPr>
            <p:ph type="body" sz="quarter" idx="3"/>
          </p:nvPr>
        </p:nvSpPr>
        <p:spPr>
          <a:xfrm>
            <a:off x="6192085" y="1535113"/>
            <a:ext cx="538730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smtClean="0"/>
              <a:t>Click to edit Master text styles</a:t>
            </a:r>
          </a:p>
        </p:txBody>
      </p:sp>
      <p:sp>
        <p:nvSpPr>
          <p:cNvPr id="6" name="내용 개체 틀 5"/>
          <p:cNvSpPr>
            <a:spLocks noGrp="1"/>
          </p:cNvSpPr>
          <p:nvPr>
            <p:ph sz="quarter" idx="4"/>
          </p:nvPr>
        </p:nvSpPr>
        <p:spPr>
          <a:xfrm>
            <a:off x="6192085" y="2174875"/>
            <a:ext cx="538730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683687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7983"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595"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599102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72" y="365129"/>
            <a:ext cx="10512862"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573" y="1681163"/>
            <a:ext cx="515644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3" y="2505075"/>
            <a:ext cx="5156443"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0617" y="1681163"/>
            <a:ext cx="518183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7" y="2505075"/>
            <a:ext cx="5181839"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7275064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4679061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251483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2" y="457200"/>
            <a:ext cx="393121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1839" y="987475"/>
            <a:ext cx="617059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572" y="2057400"/>
            <a:ext cx="393121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7551696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2" y="457200"/>
            <a:ext cx="393121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1839" y="987475"/>
            <a:ext cx="6170592"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572" y="2057400"/>
            <a:ext cx="393121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6119257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984501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3" y="365125"/>
            <a:ext cx="262821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7987" y="365125"/>
            <a:ext cx="773228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6307124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748800"/>
          </a:xfrm>
          <a:solidFill>
            <a:schemeClr val="accent1">
              <a:lumMod val="40000"/>
              <a:lumOff val="60000"/>
            </a:schemeClr>
          </a:solidFill>
        </p:spPr>
        <p:txBody>
          <a:bodyPr>
            <a:normAutofit/>
          </a:bodyPr>
          <a:lstStyle>
            <a:lvl1pPr algn="ctr">
              <a:defRPr sz="3200" b="1"/>
            </a:lvl1p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pPr>
              <a:defRPr/>
            </a:pPr>
            <a:fld id="{71C72C17-CB50-4EB5-8129-1BA18AAFB296}" type="slidenum">
              <a:rPr lang="en-US" sz="900" smtClean="0">
                <a:solidFill>
                  <a:prstClr val="black">
                    <a:tint val="75000"/>
                  </a:prstClr>
                </a:solidFill>
              </a:rPr>
              <a:pPr>
                <a:defRPr/>
              </a:pPr>
              <a:t>‹#›</a:t>
            </a:fld>
            <a:endParaRPr lang="en-US" sz="900">
              <a:solidFill>
                <a:prstClr val="black">
                  <a:tint val="75000"/>
                </a:prstClr>
              </a:solidFill>
            </a:endParaRPr>
          </a:p>
        </p:txBody>
      </p:sp>
    </p:spTree>
    <p:extLst>
      <p:ext uri="{BB962C8B-B14F-4D97-AF65-F5344CB8AC3E}">
        <p14:creationId xmlns:p14="http://schemas.microsoft.com/office/powerpoint/2010/main" xmlns="" val="29505929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graphicFrame>
        <p:nvGraphicFramePr>
          <p:cNvPr id="4" name="Object 27"/>
          <p:cNvGraphicFramePr>
            <a:graphicFrameLocks noChangeAspect="1"/>
          </p:cNvGraphicFramePr>
          <p:nvPr userDrawn="1"/>
        </p:nvGraphicFramePr>
        <p:xfrm>
          <a:off x="0" y="2349500"/>
          <a:ext cx="12188825" cy="3703638"/>
        </p:xfrm>
        <a:graphic>
          <a:graphicData uri="http://schemas.openxmlformats.org/presentationml/2006/ole">
            <p:oleObj spid="_x0000_s3074" name="Image" r:id="rId3" imgW="10692063" imgH="4330159" progId="">
              <p:embed/>
            </p:oleObj>
          </a:graphicData>
        </a:graphic>
      </p:graphicFrame>
      <p:sp>
        <p:nvSpPr>
          <p:cNvPr id="2" name="제목 1"/>
          <p:cNvSpPr>
            <a:spLocks noGrp="1"/>
          </p:cNvSpPr>
          <p:nvPr>
            <p:ph type="ctrTitle"/>
          </p:nvPr>
        </p:nvSpPr>
        <p:spPr>
          <a:xfrm>
            <a:off x="1047442" y="857233"/>
            <a:ext cx="10360501" cy="1470025"/>
          </a:xfrm>
        </p:spPr>
        <p:txBody>
          <a:bodyPr/>
          <a:lstStyle>
            <a:lvl1pPr algn="r">
              <a:defRPr>
                <a:latin typeface="HY헤드라인M" pitchFamily="18" charset="-127"/>
                <a:ea typeface="HY헤드라인M" pitchFamily="18" charset="-127"/>
              </a:defRPr>
            </a:lvl1pPr>
          </a:lstStyle>
          <a:p>
            <a:r>
              <a:rPr lang="en-US" altLang="ko-KR" smtClean="0"/>
              <a:t>Click to edit Master title style</a:t>
            </a:r>
            <a:endParaRPr lang="ko-KR" altLang="en-US" dirty="0"/>
          </a:p>
        </p:txBody>
      </p:sp>
      <p:sp>
        <p:nvSpPr>
          <p:cNvPr id="3" name="부제목 2"/>
          <p:cNvSpPr>
            <a:spLocks noGrp="1"/>
          </p:cNvSpPr>
          <p:nvPr>
            <p:ph type="subTitle" idx="1"/>
          </p:nvPr>
        </p:nvSpPr>
        <p:spPr>
          <a:xfrm>
            <a:off x="2475830" y="2571744"/>
            <a:ext cx="6665810" cy="928694"/>
          </a:xfrm>
        </p:spPr>
        <p:txBody>
          <a:bodyPr/>
          <a:lstStyle>
            <a:lvl1pPr marL="0" indent="0" algn="r">
              <a:buNone/>
              <a:defRPr>
                <a:solidFill>
                  <a:schemeClr val="bg1"/>
                </a:solidFill>
                <a:latin typeface="HY헤드라인M" pitchFamily="18" charset="-127"/>
                <a:ea typeface="HY헤드라인M"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smtClean="0"/>
              <a:t>Click to edit Master subtitle style</a:t>
            </a:r>
            <a:endParaRPr lang="ko-KR" altLang="en-US" dirty="0"/>
          </a:p>
        </p:txBody>
      </p:sp>
      <p:sp>
        <p:nvSpPr>
          <p:cNvPr id="5" name="Slide Number Placeholder 1"/>
          <p:cNvSpPr>
            <a:spLocks noGrp="1"/>
          </p:cNvSpPr>
          <p:nvPr>
            <p:ph type="sldNum" sz="quarter" idx="10"/>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B74851D-790B-49E0-806D-943EEEFFC72F}" type="slidenum">
              <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xmlns="" val="332464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17346036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Slide Number Placeholder 1"/>
          <p:cNvSpPr>
            <a:spLocks noGrp="1"/>
          </p:cNvSpPr>
          <p:nvPr>
            <p:ph type="sldNum" sz="quarter" idx="10"/>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4801CC9-69D4-48B7-A4BE-BFE96EF98DB9}" type="slidenum">
              <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xmlns="" val="30736229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4D1D2B3-7E1F-484F-97D1-8546DEB90A31}" type="slidenum">
              <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srgbClr val="000000"/>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xmlns="" val="1877886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제목만">
    <p:spTree>
      <p:nvGrpSpPr>
        <p:cNvPr id="1" name=""/>
        <p:cNvGrpSpPr/>
        <p:nvPr/>
      </p:nvGrpSpPr>
      <p:grpSpPr>
        <a:xfrm>
          <a:off x="0" y="0"/>
          <a:ext cx="0" cy="0"/>
          <a:chOff x="0" y="0"/>
          <a:chExt cx="0" cy="0"/>
        </a:xfrm>
      </p:grpSpPr>
      <p:sp>
        <p:nvSpPr>
          <p:cNvPr id="2" name="자유형 5"/>
          <p:cNvSpPr/>
          <p:nvPr userDrawn="1"/>
        </p:nvSpPr>
        <p:spPr>
          <a:xfrm>
            <a:off x="-12691" y="15716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bg1"/>
              </a:gs>
              <a:gs pos="0">
                <a:schemeClr val="bg1"/>
              </a:gs>
              <a:gs pos="100000">
                <a:schemeClr val="accent1">
                  <a:tint val="23500"/>
                  <a:satMod val="160000"/>
                </a:schemeClr>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34" charset="-127"/>
              <a:cs typeface="+mn-cs"/>
            </a:endParaRPr>
          </a:p>
        </p:txBody>
      </p:sp>
      <p:sp>
        <p:nvSpPr>
          <p:cNvPr id="3" name="자유형 6"/>
          <p:cNvSpPr>
            <a:spLocks/>
          </p:cNvSpPr>
          <p:nvPr userDrawn="1"/>
        </p:nvSpPr>
        <p:spPr bwMode="auto">
          <a:xfrm>
            <a:off x="-12691" y="100013"/>
            <a:ext cx="12201522"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D9D9DB"/>
              </a:gs>
              <a:gs pos="100000">
                <a:srgbClr val="B4B4B8"/>
              </a:gs>
              <a:gs pos="100000">
                <a:srgbClr val="E7E7E8"/>
              </a:gs>
            </a:gsLst>
            <a:lin ang="2160000"/>
          </a:gradFill>
          <a:ln>
            <a:noFill/>
          </a:ln>
          <a:effectLst>
            <a:outerShdw blurRad="50800" dist="38100" dir="5400000" algn="t" rotWithShape="0">
              <a:srgbClr val="000000">
                <a:alpha val="20998"/>
              </a:srgbClr>
            </a:outerShdw>
          </a:effectLst>
          <a:extLst/>
        </p:spPr>
        <p:txBody>
          <a:bodyPr anchor="ct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endParaRPr>
          </a:p>
        </p:txBody>
      </p:sp>
      <p:sp>
        <p:nvSpPr>
          <p:cNvPr id="4" name="자유형 7"/>
          <p:cNvSpPr>
            <a:spLocks/>
          </p:cNvSpPr>
          <p:nvPr userDrawn="1"/>
        </p:nvSpPr>
        <p:spPr bwMode="auto">
          <a:xfrm>
            <a:off x="-12691" y="0"/>
            <a:ext cx="12201522" cy="609600"/>
          </a:xfrm>
          <a:custGeom>
            <a:avLst/>
            <a:gdLst>
              <a:gd name="T0" fmla="*/ 17930 w 9152964"/>
              <a:gd name="T1" fmla="*/ 0 h 609600"/>
              <a:gd name="T2" fmla="*/ 9153525 w 9152964"/>
              <a:gd name="T3" fmla="*/ 0 h 609600"/>
              <a:gd name="T4" fmla="*/ 9153525 w 9152964"/>
              <a:gd name="T5" fmla="*/ 502024 h 609600"/>
              <a:gd name="T6" fmla="*/ 4581245 w 9152964"/>
              <a:gd name="T7" fmla="*/ 609600 h 609600"/>
              <a:gd name="T8" fmla="*/ 0 w 9152964"/>
              <a:gd name="T9" fmla="*/ 510988 h 609600"/>
              <a:gd name="T10" fmla="*/ 17930 w 9152964"/>
              <a:gd name="T11" fmla="*/ 0 h 609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52964" h="609600">
                <a:moveTo>
                  <a:pt x="17929" y="0"/>
                </a:moveTo>
                <a:lnTo>
                  <a:pt x="9152964" y="0"/>
                </a:lnTo>
                <a:lnTo>
                  <a:pt x="9152964" y="502024"/>
                </a:lnTo>
                <a:lnTo>
                  <a:pt x="4580964" y="609600"/>
                </a:lnTo>
                <a:lnTo>
                  <a:pt x="0" y="510988"/>
                </a:lnTo>
                <a:lnTo>
                  <a:pt x="17929" y="0"/>
                </a:lnTo>
                <a:close/>
              </a:path>
            </a:pathLst>
          </a:custGeom>
          <a:gradFill rotWithShape="0">
            <a:gsLst>
              <a:gs pos="0">
                <a:srgbClr val="B4B4B8"/>
              </a:gs>
              <a:gs pos="50000">
                <a:srgbClr val="8E8E94"/>
              </a:gs>
              <a:gs pos="100000">
                <a:srgbClr val="B4B4B8"/>
              </a:gs>
              <a:gs pos="100000">
                <a:srgbClr val="E7E7E8"/>
              </a:gs>
            </a:gsLst>
            <a:lin ang="2160000"/>
          </a:gradFill>
          <a:ln>
            <a:noFill/>
          </a:ln>
          <a:effectLst>
            <a:outerShdw blurRad="50800" dist="38100" dir="5400000" algn="t" rotWithShape="0">
              <a:srgbClr val="353537">
                <a:alpha val="56998"/>
              </a:srgbClr>
            </a:outerShdw>
          </a:effectLst>
          <a:extLst/>
        </p:spPr>
        <p:txBody>
          <a:bodyPr anchor="ct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endParaRPr>
          </a:p>
        </p:txBody>
      </p:sp>
      <p:sp>
        <p:nvSpPr>
          <p:cNvPr id="5" name="슬라이드 번호 개체 틀 5"/>
          <p:cNvSpPr>
            <a:spLocks noGrp="1"/>
          </p:cNvSpPr>
          <p:nvPr>
            <p:ph type="sldNum" sz="quarter" idx="10"/>
          </p:nvPr>
        </p:nvSpPr>
        <p:spPr>
          <a:xfrm>
            <a:off x="4666035" y="6497646"/>
            <a:ext cx="2844059" cy="365125"/>
          </a:xfrm>
        </p:spPr>
        <p:txBody>
          <a:bodyPr/>
          <a:lstStyle>
            <a:lvl1pPr>
              <a:defRPr sz="1000">
                <a:latin typeface="맑은 고딕" panose="020B0503020000020004" pitchFamily="34" charset="-127"/>
                <a:ea typeface="맑은 고딕" panose="020B0503020000020004" pitchFamily="34" charset="-12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a:ln>
                  <a:noFill/>
                </a:ln>
                <a:solidFill>
                  <a:srgbClr val="898989"/>
                </a:solidFill>
                <a:effectLst/>
                <a:uLnTx/>
                <a:uFillTx/>
                <a:latin typeface="맑은 고딕" panose="020B0503020000020004" pitchFamily="34" charset="-127"/>
                <a:ea typeface="맑은 고딕" panose="020B0503020000020004" pitchFamily="34" charset="-127"/>
                <a:cs typeface="+mn-cs"/>
              </a:rPr>
              <a:t>- </a:t>
            </a:r>
            <a:fld id="{9CA5001A-4D8E-4D59-B1D1-286C84090C71}" type="slidenum">
              <a:rPr kumimoji="0" lang="ko-KR" altLang="en-US" sz="1000" b="0" i="0" u="none" strike="noStrike" kern="1200" cap="none" spc="0" normalizeH="0" baseline="0" noProof="0">
                <a:ln>
                  <a:noFill/>
                </a:ln>
                <a:solidFill>
                  <a:srgbClr val="898989"/>
                </a:solidFill>
                <a:effectLst/>
                <a:uLnTx/>
                <a:uFillTx/>
                <a:latin typeface="맑은 고딕" panose="020B0503020000020004" pitchFamily="34" charset="-127"/>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ko-KR" altLang="en-US" sz="1000" b="0" i="0" u="none" strike="noStrike" kern="1200" cap="none" spc="0" normalizeH="0" baseline="0" noProof="0">
                <a:ln>
                  <a:noFill/>
                </a:ln>
                <a:solidFill>
                  <a:srgbClr val="898989"/>
                </a:solidFill>
                <a:effectLst/>
                <a:uLnTx/>
                <a:uFillTx/>
                <a:latin typeface="맑은 고딕" panose="020B0503020000020004" pitchFamily="34" charset="-127"/>
                <a:ea typeface="맑은 고딕" panose="020B0503020000020004" pitchFamily="34" charset="-127"/>
                <a:cs typeface="+mn-cs"/>
              </a:rPr>
              <a:t> </a:t>
            </a:r>
            <a:r>
              <a:rPr kumimoji="0" lang="en-US" altLang="ko-KR" sz="1000" b="0" i="0" u="none" strike="noStrike" kern="1200" cap="none" spc="0" normalizeH="0" baseline="0" noProof="0">
                <a:ln>
                  <a:noFill/>
                </a:ln>
                <a:solidFill>
                  <a:srgbClr val="898989"/>
                </a:solidFill>
                <a:effectLst/>
                <a:uLnTx/>
                <a:uFillTx/>
                <a:latin typeface="맑은 고딕" panose="020B0503020000020004" pitchFamily="34" charset="-127"/>
                <a:ea typeface="맑은 고딕" panose="020B0503020000020004" pitchFamily="34" charset="-127"/>
                <a:cs typeface="+mn-cs"/>
              </a:rPr>
              <a:t>-</a:t>
            </a:r>
            <a:endParaRPr kumimoji="0" lang="ko-KR" altLang="en-US" sz="1000" b="0" i="0" u="none" strike="noStrike" kern="1200" cap="none" spc="0" normalizeH="0" baseline="0" noProof="0">
              <a:ln>
                <a:noFill/>
              </a:ln>
              <a:solidFill>
                <a:srgbClr val="898989"/>
              </a:solidFill>
              <a:effectLst/>
              <a:uLnTx/>
              <a:uFillTx/>
              <a:latin typeface="맑은 고딕" panose="020B0503020000020004" pitchFamily="34" charset="-127"/>
              <a:ea typeface="맑은 고딕" panose="020B0503020000020004" pitchFamily="34" charset="-127"/>
              <a:cs typeface="+mn-cs"/>
            </a:endParaRPr>
          </a:p>
        </p:txBody>
      </p:sp>
    </p:spTree>
    <p:extLst>
      <p:ext uri="{BB962C8B-B14F-4D97-AF65-F5344CB8AC3E}">
        <p14:creationId xmlns:p14="http://schemas.microsoft.com/office/powerpoint/2010/main" xmlns="" val="20750186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날짜 개체 틀 3"/>
          <p:cNvSpPr>
            <a:spLocks noGrp="1"/>
          </p:cNvSpPr>
          <p:nvPr>
            <p:ph type="dt" sz="half" idx="10"/>
          </p:nvPr>
        </p:nvSpPr>
        <p:spPr>
          <a:xfrm>
            <a:off x="609441" y="6356358"/>
            <a:ext cx="2844059" cy="365125"/>
          </a:xfrm>
          <a:prstGeom prst="rect">
            <a:avLst/>
          </a:prstGeom>
        </p:spPr>
        <p:txBody>
          <a:bodyPr/>
          <a:lstStyle>
            <a:lvl1pPr>
              <a:defRPr>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en-US" altLang="ko-KR"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endParaRPr>
          </a:p>
        </p:txBody>
      </p:sp>
      <p:sp>
        <p:nvSpPr>
          <p:cNvPr id="4" name="슬라이드 번호 개체 틀 5"/>
          <p:cNvSpPr>
            <a:spLocks noGrp="1"/>
          </p:cNvSpPr>
          <p:nvPr>
            <p:ph type="sldNum" sz="quarter" idx="11"/>
          </p:nvPr>
        </p:nvSpPr>
        <p:spPr>
          <a:xfrm>
            <a:off x="4761260" y="6643688"/>
            <a:ext cx="2844059" cy="214312"/>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rPr>
              <a:t>- </a:t>
            </a:r>
            <a:fld id="{B9911365-002A-48BB-8BBD-CB6B4B29CC91}" type="slidenum">
              <a:rPr kumimoji="0" lang="en-US" altLang="ko-KR"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en-US" altLang="ko-KR"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rPr>
              <a:t> -</a:t>
            </a:r>
          </a:p>
        </p:txBody>
      </p:sp>
    </p:spTree>
    <p:extLst>
      <p:ext uri="{BB962C8B-B14F-4D97-AF65-F5344CB8AC3E}">
        <p14:creationId xmlns:p14="http://schemas.microsoft.com/office/powerpoint/2010/main" xmlns="" val="34903357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2" name="자유형 5"/>
          <p:cNvSpPr/>
          <p:nvPr userDrawn="1"/>
        </p:nvSpPr>
        <p:spPr>
          <a:xfrm>
            <a:off x="-12691" y="15716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bg1"/>
              </a:gs>
              <a:gs pos="0">
                <a:schemeClr val="bg1"/>
              </a:gs>
              <a:gs pos="100000">
                <a:schemeClr val="accent1">
                  <a:tint val="23500"/>
                  <a:satMod val="160000"/>
                </a:schemeClr>
              </a:gs>
            </a:gsLst>
            <a:lin ang="21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34" charset="-127"/>
              <a:cs typeface="+mn-cs"/>
            </a:endParaRPr>
          </a:p>
        </p:txBody>
      </p:sp>
      <p:sp>
        <p:nvSpPr>
          <p:cNvPr id="3" name="자유형 6"/>
          <p:cNvSpPr/>
          <p:nvPr userDrawn="1"/>
        </p:nvSpPr>
        <p:spPr>
          <a:xfrm>
            <a:off x="-12691" y="100013"/>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50000">
                <a:schemeClr val="tx2">
                  <a:lumMod val="20000"/>
                  <a:lumOff val="80000"/>
                </a:schemeClr>
              </a:gs>
              <a:gs pos="100000">
                <a:schemeClr val="tx2">
                  <a:lumMod val="40000"/>
                  <a:lumOff val="60000"/>
                </a:schemeClr>
              </a:gs>
              <a:gs pos="0">
                <a:schemeClr val="tx2">
                  <a:lumMod val="40000"/>
                  <a:lumOff val="60000"/>
                </a:schemeClr>
              </a:gs>
              <a:gs pos="100000">
                <a:schemeClr val="accent1">
                  <a:tint val="23500"/>
                  <a:satMod val="160000"/>
                </a:schemeClr>
              </a:gs>
            </a:gsLst>
            <a:lin ang="2160000" scaled="0"/>
          </a:gra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34" charset="-127"/>
              <a:cs typeface="+mn-cs"/>
            </a:endParaRPr>
          </a:p>
        </p:txBody>
      </p:sp>
      <p:sp>
        <p:nvSpPr>
          <p:cNvPr id="4" name="자유형 7"/>
          <p:cNvSpPr/>
          <p:nvPr userDrawn="1"/>
        </p:nvSpPr>
        <p:spPr>
          <a:xfrm>
            <a:off x="-12691" y="0"/>
            <a:ext cx="12201522" cy="609600"/>
          </a:xfrm>
          <a:custGeom>
            <a:avLst/>
            <a:gdLst>
              <a:gd name="connsiteX0" fmla="*/ 17929 w 9152964"/>
              <a:gd name="connsiteY0" fmla="*/ 0 h 609600"/>
              <a:gd name="connsiteX1" fmla="*/ 9152964 w 9152964"/>
              <a:gd name="connsiteY1" fmla="*/ 0 h 609600"/>
              <a:gd name="connsiteX2" fmla="*/ 9152964 w 9152964"/>
              <a:gd name="connsiteY2" fmla="*/ 502024 h 609600"/>
              <a:gd name="connsiteX3" fmla="*/ 4580964 w 9152964"/>
              <a:gd name="connsiteY3" fmla="*/ 609600 h 609600"/>
              <a:gd name="connsiteX4" fmla="*/ 0 w 9152964"/>
              <a:gd name="connsiteY4" fmla="*/ 510988 h 609600"/>
              <a:gd name="connsiteX5" fmla="*/ 17929 w 9152964"/>
              <a:gd name="connsiteY5"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964" h="609600">
                <a:moveTo>
                  <a:pt x="17929" y="0"/>
                </a:moveTo>
                <a:lnTo>
                  <a:pt x="9152964" y="0"/>
                </a:lnTo>
                <a:lnTo>
                  <a:pt x="9152964" y="502024"/>
                </a:lnTo>
                <a:lnTo>
                  <a:pt x="4580964" y="609600"/>
                </a:lnTo>
                <a:lnTo>
                  <a:pt x="0" y="510988"/>
                </a:lnTo>
                <a:lnTo>
                  <a:pt x="17929" y="0"/>
                </a:lnTo>
                <a:close/>
              </a:path>
            </a:pathLst>
          </a:custGeom>
          <a:gradFill>
            <a:gsLst>
              <a:gs pos="0">
                <a:schemeClr val="tx2">
                  <a:lumMod val="40000"/>
                  <a:lumOff val="60000"/>
                </a:schemeClr>
              </a:gs>
              <a:gs pos="50000">
                <a:schemeClr val="tx2">
                  <a:lumMod val="60000"/>
                  <a:lumOff val="40000"/>
                </a:schemeClr>
              </a:gs>
              <a:gs pos="100000">
                <a:schemeClr val="tx2">
                  <a:lumMod val="40000"/>
                  <a:lumOff val="60000"/>
                </a:schemeClr>
              </a:gs>
              <a:gs pos="100000">
                <a:schemeClr val="accent1">
                  <a:tint val="23500"/>
                  <a:satMod val="160000"/>
                </a:schemeClr>
              </a:gs>
            </a:gsLst>
            <a:lin ang="2160000" scaled="0"/>
          </a:gradFill>
          <a:ln>
            <a:noFill/>
          </a:ln>
          <a:effectLst>
            <a:outerShdw blurRad="50800" dist="38100" dir="5400000" algn="t" rotWithShape="0">
              <a:schemeClr val="tx2">
                <a:lumMod val="75000"/>
                <a:alpha val="5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FFFFFF"/>
              </a:solidFill>
              <a:effectLst/>
              <a:uLnTx/>
              <a:uFillTx/>
              <a:latin typeface="맑은 고딕"/>
              <a:ea typeface="맑은 고딕" panose="020B0503020000020004" pitchFamily="34" charset="-127"/>
              <a:cs typeface="+mn-cs"/>
            </a:endParaRPr>
          </a:p>
        </p:txBody>
      </p:sp>
      <p:sp>
        <p:nvSpPr>
          <p:cNvPr id="5" name="슬라이드 번호 개체 틀 5"/>
          <p:cNvSpPr txBox="1">
            <a:spLocks/>
          </p:cNvSpPr>
          <p:nvPr userDrawn="1"/>
        </p:nvSpPr>
        <p:spPr>
          <a:xfrm>
            <a:off x="4666035" y="6497646"/>
            <a:ext cx="2844059" cy="365125"/>
          </a:xfrm>
          <a:prstGeom prst="rect">
            <a:avLst/>
          </a:prstGeom>
        </p:spPr>
        <p:txBody>
          <a:bodyPr anchor="ctr"/>
          <a:lstStyle>
            <a:lvl1pPr eaLnBrk="0" hangingPunct="0">
              <a:defRPr kumimoji="1" sz="2400">
                <a:solidFill>
                  <a:schemeClr val="accent2"/>
                </a:solidFill>
                <a:latin typeface="Comic Sans MS" panose="030F0702030302020204" pitchFamily="66" charset="0"/>
                <a:ea typeface="굴림" panose="020B0600000101010101" pitchFamily="34" charset="-127"/>
              </a:defRPr>
            </a:lvl1pPr>
            <a:lvl2pPr marL="742950" indent="-285750" eaLnBrk="0" hangingPunct="0">
              <a:defRPr kumimoji="1" sz="2400">
                <a:solidFill>
                  <a:schemeClr val="accent2"/>
                </a:solidFill>
                <a:latin typeface="Comic Sans MS" panose="030F0702030302020204" pitchFamily="66" charset="0"/>
                <a:ea typeface="굴림" panose="020B0600000101010101" pitchFamily="34" charset="-127"/>
              </a:defRPr>
            </a:lvl2pPr>
            <a:lvl3pPr marL="1143000" indent="-228600" eaLnBrk="0" hangingPunct="0">
              <a:defRPr kumimoji="1" sz="2400">
                <a:solidFill>
                  <a:schemeClr val="accent2"/>
                </a:solidFill>
                <a:latin typeface="Comic Sans MS" panose="030F0702030302020204" pitchFamily="66" charset="0"/>
                <a:ea typeface="굴림" panose="020B0600000101010101" pitchFamily="34" charset="-127"/>
              </a:defRPr>
            </a:lvl3pPr>
            <a:lvl4pPr marL="1600200" indent="-228600" eaLnBrk="0" hangingPunct="0">
              <a:defRPr kumimoji="1" sz="2400">
                <a:solidFill>
                  <a:schemeClr val="accent2"/>
                </a:solidFill>
                <a:latin typeface="Comic Sans MS" panose="030F0702030302020204" pitchFamily="66" charset="0"/>
                <a:ea typeface="굴림" panose="020B0600000101010101" pitchFamily="34" charset="-127"/>
              </a:defRPr>
            </a:lvl4pPr>
            <a:lvl5pPr marL="2057400" indent="-228600" eaLnBrk="0" hangingPunct="0">
              <a:defRPr kumimoji="1" sz="2400">
                <a:solidFill>
                  <a:schemeClr val="accent2"/>
                </a:solidFill>
                <a:latin typeface="Comic Sans MS" panose="030F0702030302020204" pitchFamily="66" charset="0"/>
                <a:ea typeface="굴림" panose="020B0600000101010101" pitchFamily="34" charset="-127"/>
              </a:defRPr>
            </a:lvl5pPr>
            <a:lvl6pPr marL="25146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6pPr>
            <a:lvl7pPr marL="29718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7pPr>
            <a:lvl8pPr marL="34290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8pPr>
            <a:lvl9pPr marL="3886200" indent="-228600" eaLnBrk="0" fontAlgn="base" latinLnBrk="1" hangingPunct="0">
              <a:spcBef>
                <a:spcPct val="0"/>
              </a:spcBef>
              <a:spcAft>
                <a:spcPct val="0"/>
              </a:spcAft>
              <a:defRPr kumimoji="1" sz="2400">
                <a:solidFill>
                  <a:schemeClr val="accent2"/>
                </a:solidFill>
                <a:latin typeface="Comic Sans MS" panose="030F0702030302020204" pitchFamily="66" charset="0"/>
                <a:ea typeface="굴림" panose="020B0600000101010101" pitchFamily="34"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000" b="0" i="0" u="none" strike="noStrike" kern="1200" cap="none" spc="0" normalizeH="0" baseline="0" noProof="0" smtClean="0">
                <a:ln>
                  <a:noFill/>
                </a:ln>
                <a:solidFill>
                  <a:srgbClr val="898989"/>
                </a:solidFill>
                <a:effectLst/>
                <a:uLnTx/>
                <a:uFillTx/>
                <a:latin typeface="맑은 고딕" panose="020B0503020000020004" pitchFamily="34" charset="-127"/>
                <a:ea typeface="맑은 고딕" panose="020B0503020000020004" pitchFamily="34" charset="-127"/>
                <a:cs typeface="+mn-cs"/>
              </a:rPr>
              <a:t>- </a:t>
            </a:r>
            <a:fld id="{783B01C3-2769-4D82-A178-119482A27516}" type="slidenum">
              <a:rPr kumimoji="1" lang="ko-KR" altLang="en-US" sz="1000" b="0" i="0" u="none" strike="noStrike" kern="1200" cap="none" spc="0" normalizeH="0" baseline="0" noProof="0" smtClean="0">
                <a:ln>
                  <a:noFill/>
                </a:ln>
                <a:solidFill>
                  <a:srgbClr val="898989"/>
                </a:solidFill>
                <a:effectLst/>
                <a:uLnTx/>
                <a:uFillTx/>
                <a:latin typeface="맑은 고딕" panose="020B0503020000020004" pitchFamily="34" charset="-127"/>
                <a:ea typeface="맑은 고딕" panose="020B0503020000020004" pitchFamily="34"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a:t>
            </a:fld>
            <a:r>
              <a:rPr kumimoji="1" lang="ko-KR" altLang="en-US" sz="1000" b="0" i="0" u="none" strike="noStrike" kern="1200" cap="none" spc="0" normalizeH="0" baseline="0" noProof="0" smtClean="0">
                <a:ln>
                  <a:noFill/>
                </a:ln>
                <a:solidFill>
                  <a:srgbClr val="898989"/>
                </a:solidFill>
                <a:effectLst/>
                <a:uLnTx/>
                <a:uFillTx/>
                <a:latin typeface="맑은 고딕" panose="020B0503020000020004" pitchFamily="34" charset="-127"/>
                <a:ea typeface="맑은 고딕" panose="020B0503020000020004" pitchFamily="34" charset="-127"/>
                <a:cs typeface="+mn-cs"/>
              </a:rPr>
              <a:t> </a:t>
            </a:r>
            <a:r>
              <a:rPr kumimoji="1" lang="en-US" altLang="ko-KR" sz="1000" b="0" i="0" u="none" strike="noStrike" kern="1200" cap="none" spc="0" normalizeH="0" baseline="0" noProof="0" smtClean="0">
                <a:ln>
                  <a:noFill/>
                </a:ln>
                <a:solidFill>
                  <a:srgbClr val="898989"/>
                </a:solidFill>
                <a:effectLst/>
                <a:uLnTx/>
                <a:uFillTx/>
                <a:latin typeface="맑은 고딕" panose="020B0503020000020004" pitchFamily="34" charset="-127"/>
                <a:ea typeface="맑은 고딕" panose="020B0503020000020004" pitchFamily="34" charset="-127"/>
                <a:cs typeface="+mn-cs"/>
              </a:rPr>
              <a:t>-</a:t>
            </a:r>
            <a:endParaRPr kumimoji="1" lang="ko-KR" altLang="en-US" sz="1000" b="0" i="0" u="none" strike="noStrike" kern="1200" cap="none" spc="0" normalizeH="0" baseline="0" noProof="0" smtClean="0">
              <a:ln>
                <a:noFill/>
              </a:ln>
              <a:solidFill>
                <a:srgbClr val="898989"/>
              </a:solidFill>
              <a:effectLst/>
              <a:uLnTx/>
              <a:uFillTx/>
              <a:latin typeface="맑은 고딕" panose="020B0503020000020004" pitchFamily="34" charset="-127"/>
              <a:ea typeface="맑은 고딕" panose="020B0503020000020004" pitchFamily="34" charset="-127"/>
              <a:cs typeface="+mn-cs"/>
            </a:endParaRPr>
          </a:p>
        </p:txBody>
      </p:sp>
      <p:sp>
        <p:nvSpPr>
          <p:cNvPr id="6" name="날짜 개체 틀 3"/>
          <p:cNvSpPr>
            <a:spLocks noGrp="1"/>
          </p:cNvSpPr>
          <p:nvPr>
            <p:ph type="dt" sz="half" idx="10"/>
          </p:nvPr>
        </p:nvSpPr>
        <p:spPr>
          <a:xfrm>
            <a:off x="609441" y="6356358"/>
            <a:ext cx="2844059" cy="365125"/>
          </a:xfrm>
          <a:prstGeom prst="rect">
            <a:avLst/>
          </a:prstGeom>
        </p:spPr>
        <p:txBody>
          <a:bodyPr/>
          <a:lstStyle>
            <a:lvl1pPr>
              <a:defRPr>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a:pPr>
            <a:fld id="{C6D06774-9E19-4A8F-BB51-13A37E34BB0C}" type="datetimeFigureOut">
              <a:rPr kumimoji="1" lang="ko-KR" altLang="en-US"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rPr>
              <a:pPr marL="0" marR="0" lvl="0" indent="0" algn="l" defTabSz="914400" rtl="0" eaLnBrk="1" fontAlgn="base" latinLnBrk="1" hangingPunct="1">
                <a:lnSpc>
                  <a:spcPct val="100000"/>
                </a:lnSpc>
                <a:spcBef>
                  <a:spcPct val="0"/>
                </a:spcBef>
                <a:spcAft>
                  <a:spcPct val="0"/>
                </a:spcAft>
                <a:buClrTx/>
                <a:buSzTx/>
                <a:buFontTx/>
                <a:buNone/>
                <a:tabLst/>
                <a:defRPr/>
              </a:pPr>
              <a:t>2019-12-12</a:t>
            </a:fld>
            <a:endParaRPr kumimoji="1" lang="ko-KR" altLang="en-US"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endParaRPr>
          </a:p>
        </p:txBody>
      </p:sp>
      <p:sp>
        <p:nvSpPr>
          <p:cNvPr id="7" name="바닥글 개체 틀 4"/>
          <p:cNvSpPr>
            <a:spLocks noGrp="1"/>
          </p:cNvSpPr>
          <p:nvPr>
            <p:ph type="ftr" sz="quarter" idx="11"/>
          </p:nvPr>
        </p:nvSpPr>
        <p:spPr>
          <a:xfrm>
            <a:off x="4164518" y="6356358"/>
            <a:ext cx="3859795" cy="365125"/>
          </a:xfrm>
          <a:prstGeom prst="rect">
            <a:avLst/>
          </a:prstGeom>
        </p:spPr>
        <p:txBody>
          <a:bodyPr/>
          <a:lstStyle>
            <a:lvl1pPr>
              <a:defRPr>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srgbClr val="A7B789"/>
              </a:solidFill>
              <a:effectLst/>
              <a:uLnTx/>
              <a:uFillTx/>
              <a:latin typeface="Comic Sans MS" panose="030F0702030302020204" pitchFamily="66" charset="0"/>
              <a:ea typeface="굴림" pitchFamily="50" charset="-127"/>
              <a:cs typeface="+mn-cs"/>
            </a:endParaRPr>
          </a:p>
        </p:txBody>
      </p:sp>
      <p:sp>
        <p:nvSpPr>
          <p:cNvPr id="8" name="슬라이드 번호 개체 틀 5"/>
          <p:cNvSpPr>
            <a:spLocks noGrp="1"/>
          </p:cNvSpPr>
          <p:nvPr>
            <p:ph type="sldNum" sz="quarter" idx="12"/>
          </p:nvPr>
        </p:nvSpPr>
        <p:spPr>
          <a:xfrm>
            <a:off x="8735325" y="6356358"/>
            <a:ext cx="2844059" cy="365125"/>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B43D995-3154-4653-9469-04599CEA69C9}" type="slidenum">
              <a:rPr kumimoji="0" lang="ko-KR" altLang="en-US"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xmlns="" val="4119327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ur Content" type="fourObj"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ko-KR" smtClean="0"/>
              <a:t>Click to edit Master title style</a:t>
            </a:r>
            <a:endParaRPr lang="ko-KR" altLang="en-US"/>
          </a:p>
        </p:txBody>
      </p:sp>
      <p:sp>
        <p:nvSpPr>
          <p:cNvPr id="3" name="Content Placeholder 2"/>
          <p:cNvSpPr>
            <a:spLocks noGrp="1"/>
          </p:cNvSpPr>
          <p:nvPr>
            <p:ph sz="quarter" idx="1"/>
          </p:nvPr>
        </p:nvSpPr>
        <p:spPr>
          <a:xfrm>
            <a:off x="609441" y="1600200"/>
            <a:ext cx="5383398"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quarter" idx="2"/>
          </p:nvPr>
        </p:nvSpPr>
        <p:spPr>
          <a:xfrm>
            <a:off x="6195986" y="1600200"/>
            <a:ext cx="5383398"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Content Placeholder 4"/>
          <p:cNvSpPr>
            <a:spLocks noGrp="1"/>
          </p:cNvSpPr>
          <p:nvPr>
            <p:ph sz="quarter" idx="3"/>
          </p:nvPr>
        </p:nvSpPr>
        <p:spPr>
          <a:xfrm>
            <a:off x="607878" y="3984220"/>
            <a:ext cx="5383398"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Content Placeholder 5"/>
          <p:cNvSpPr>
            <a:spLocks noGrp="1"/>
          </p:cNvSpPr>
          <p:nvPr>
            <p:ph sz="quarter" idx="4"/>
          </p:nvPr>
        </p:nvSpPr>
        <p:spPr>
          <a:xfrm>
            <a:off x="6194423" y="3984220"/>
            <a:ext cx="5383398"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3"/>
          <p:cNvSpPr>
            <a:spLocks noGrp="1"/>
          </p:cNvSpPr>
          <p:nvPr>
            <p:ph type="dt" sz="half" idx="10"/>
          </p:nvPr>
        </p:nvSpPr>
        <p:spPr>
          <a:xfrm>
            <a:off x="609441" y="6356358"/>
            <a:ext cx="2844059" cy="365125"/>
          </a:xfrm>
          <a:prstGeom prst="rect">
            <a:avLst/>
          </a:prstGeom>
        </p:spPr>
        <p:txBody>
          <a:bodyPr/>
          <a:lstStyle>
            <a:lvl1pPr>
              <a:defRPr>
                <a:solidFill>
                  <a:prstClr val="black">
                    <a:tint val="75000"/>
                  </a:prstClr>
                </a:solidFill>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lang="en-US"/>
            </a:pPr>
            <a:fld id="{9B85E2A3-3F54-4EF1-B79D-0781233ACF82}" type="datetime1">
              <a:rPr kumimoji="1" lang="ko-KR" altLang="en-US" sz="2400" b="0" i="0" u="none" strike="noStrike" kern="1200" cap="none" spc="0" normalizeH="0" baseline="0" noProof="0">
                <a:ln>
                  <a:noFill/>
                </a:ln>
                <a:solidFill>
                  <a:prstClr val="black">
                    <a:tint val="75000"/>
                  </a:prstClr>
                </a:solidFill>
                <a:effectLst/>
                <a:uLnTx/>
                <a:uFillTx/>
                <a:latin typeface="Comic Sans MS" panose="030F0702030302020204" pitchFamily="66" charset="0"/>
                <a:ea typeface="굴림" pitchFamily="50" charset="-127"/>
                <a:cs typeface="+mn-cs"/>
              </a:rPr>
              <a:pPr marL="0" marR="0" lvl="0" indent="0" algn="l" defTabSz="914400" rtl="0" eaLnBrk="1" fontAlgn="base" latinLnBrk="1" hangingPunct="1">
                <a:lnSpc>
                  <a:spcPct val="100000"/>
                </a:lnSpc>
                <a:spcBef>
                  <a:spcPct val="0"/>
                </a:spcBef>
                <a:spcAft>
                  <a:spcPct val="0"/>
                </a:spcAft>
                <a:buClrTx/>
                <a:buSzTx/>
                <a:buFontTx/>
                <a:buNone/>
                <a:tabLst/>
                <a:defRPr lang="en-US"/>
              </a:pPr>
              <a:t>2019-12-12</a:t>
            </a:fld>
            <a:endParaRPr kumimoji="1" lang="ko-KR" altLang="en-US" sz="2400" b="0" i="0" u="none" strike="noStrike" kern="1200" cap="none" spc="0" normalizeH="0" baseline="0" noProof="0">
              <a:ln>
                <a:noFill/>
              </a:ln>
              <a:solidFill>
                <a:prstClr val="black">
                  <a:tint val="75000"/>
                </a:prstClr>
              </a:solidFill>
              <a:effectLst/>
              <a:uLnTx/>
              <a:uFillTx/>
              <a:latin typeface="Comic Sans MS" panose="030F0702030302020204" pitchFamily="66" charset="0"/>
              <a:ea typeface="굴림" pitchFamily="50" charset="-127"/>
              <a:cs typeface="+mn-cs"/>
            </a:endParaRPr>
          </a:p>
        </p:txBody>
      </p:sp>
      <p:sp>
        <p:nvSpPr>
          <p:cNvPr id="8" name="Footer Placeholder 4"/>
          <p:cNvSpPr>
            <a:spLocks noGrp="1"/>
          </p:cNvSpPr>
          <p:nvPr>
            <p:ph type="ftr" sz="quarter" idx="11"/>
          </p:nvPr>
        </p:nvSpPr>
        <p:spPr>
          <a:xfrm>
            <a:off x="4164518" y="6356358"/>
            <a:ext cx="3859795" cy="365125"/>
          </a:xfrm>
          <a:prstGeom prst="rect">
            <a:avLst/>
          </a:prstGeom>
        </p:spPr>
        <p:txBody>
          <a:bodyPr/>
          <a:lstStyle>
            <a:lvl1pPr>
              <a:defRPr>
                <a:solidFill>
                  <a:prstClr val="black">
                    <a:tint val="75000"/>
                  </a:prstClr>
                </a:solidFill>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lang="en-US"/>
            </a:pPr>
            <a:endParaRPr kumimoji="1" lang="ko-KR" altLang="en-US" sz="2400" b="0" i="0" u="none" strike="noStrike" kern="1200" cap="none" spc="0" normalizeH="0" baseline="0" noProof="0">
              <a:ln>
                <a:noFill/>
              </a:ln>
              <a:solidFill>
                <a:prstClr val="black">
                  <a:tint val="75000"/>
                </a:prstClr>
              </a:solidFill>
              <a:effectLst/>
              <a:uLnTx/>
              <a:uFillTx/>
              <a:latin typeface="Comic Sans MS" panose="030F0702030302020204" pitchFamily="66" charset="0"/>
              <a:ea typeface="굴림" pitchFamily="50" charset="-127"/>
              <a:cs typeface="+mn-cs"/>
            </a:endParaRPr>
          </a:p>
        </p:txBody>
      </p:sp>
      <p:sp>
        <p:nvSpPr>
          <p:cNvPr id="9" name="Slide Number Placeholder 5"/>
          <p:cNvSpPr>
            <a:spLocks noGrp="1"/>
          </p:cNvSpPr>
          <p:nvPr>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E2129BF7-183D-4FC4-8D29-31432AF1A895}" type="slidenum">
              <a:rPr kumimoji="0" lang="ko-KR" altLang="en-US"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ko-KR" altLang="en-US" sz="1200" b="0" i="0" u="none" strike="noStrike" kern="1200" cap="none" spc="0" normalizeH="0" baseline="0" noProof="0">
              <a:ln>
                <a:noFill/>
              </a:ln>
              <a:solidFill>
                <a:srgbClr val="898989"/>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xmlns="" val="24871358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Espace réservé du titre 1"/>
          <p:cNvSpPr>
            <a:spLocks noGrp="1"/>
          </p:cNvSpPr>
          <p:nvPr>
            <p:ph type="title"/>
          </p:nvPr>
        </p:nvSpPr>
        <p:spPr>
          <a:xfrm>
            <a:off x="1077237" y="1242022"/>
            <a:ext cx="10502151" cy="479386"/>
          </a:xfrm>
          <a:prstGeom prst="rect">
            <a:avLst/>
          </a:prstGeom>
        </p:spPr>
        <p:txBody>
          <a:bodyPr rtlCol="0">
            <a:noAutofit/>
          </a:bodyPr>
          <a:lstStyle/>
          <a:p>
            <a:r>
              <a:rPr lang="en-US" smtClean="0"/>
              <a:t>Click to edit Master title style</a:t>
            </a:r>
            <a:endParaRPr lang="en-GB" dirty="0"/>
          </a:p>
        </p:txBody>
      </p:sp>
      <p:sp>
        <p:nvSpPr>
          <p:cNvPr id="10" name="Espace réservé du texte 2"/>
          <p:cNvSpPr>
            <a:spLocks noGrp="1"/>
          </p:cNvSpPr>
          <p:nvPr>
            <p:ph idx="1"/>
          </p:nvPr>
        </p:nvSpPr>
        <p:spPr>
          <a:xfrm>
            <a:off x="609441" y="2004785"/>
            <a:ext cx="10969943" cy="4236835"/>
          </a:xfrm>
          <a:prstGeom prst="rect">
            <a:avLst/>
          </a:prstGeom>
        </p:spPr>
        <p:txBody>
          <a:bodyPr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Espace réservé de la date 3"/>
          <p:cNvSpPr>
            <a:spLocks noGrp="1"/>
          </p:cNvSpPr>
          <p:nvPr>
            <p:ph type="dt" sz="half" idx="10"/>
          </p:nvPr>
        </p:nvSpPr>
        <p:spPr>
          <a:xfrm>
            <a:off x="609441" y="6503996"/>
            <a:ext cx="2844059" cy="365125"/>
          </a:xfrm>
          <a:prstGeom prst="rect">
            <a:avLst/>
          </a:prstGeom>
        </p:spPr>
        <p:txBody>
          <a:bodyPr vert="horz" lIns="91440" tIns="45720" rIns="91440" bIns="45720" rtlCol="0" anchor="ctr"/>
          <a:lstStyle>
            <a:lvl1pPr algn="l">
              <a:defRPr sz="1200">
                <a:solidFill>
                  <a:schemeClr val="bg1"/>
                </a:solidFill>
                <a:ea typeface="굴림" pitchFamily="50" charset="-127"/>
              </a:defRPr>
            </a:lvl1pPr>
          </a:lstStyle>
          <a:p>
            <a:pPr marL="0" marR="0" lvl="0" indent="0" algn="l" defTabSz="914400" rtl="0" eaLnBrk="1" fontAlgn="base" latinLnBrk="1" hangingPunct="1">
              <a:lnSpc>
                <a:spcPct val="100000"/>
              </a:lnSpc>
              <a:spcBef>
                <a:spcPct val="0"/>
              </a:spcBef>
              <a:spcAft>
                <a:spcPct val="0"/>
              </a:spcAft>
              <a:buClrTx/>
              <a:buSzTx/>
              <a:buFontTx/>
              <a:buNone/>
              <a:tabLst/>
              <a:defRPr/>
            </a:pPr>
            <a:fld id="{21C123C8-3055-4E10-A8F4-6D19DC87E1A9}" type="datetimeFigureOut">
              <a:rPr kumimoji="1" lang="fr-FR" sz="1200" b="0" i="0" u="none" strike="noStrike" kern="1200" cap="none" spc="0" normalizeH="0" baseline="0" noProof="0">
                <a:ln>
                  <a:noFill/>
                </a:ln>
                <a:solidFill>
                  <a:srgbClr val="FFFFFF"/>
                </a:solidFill>
                <a:effectLst/>
                <a:uLnTx/>
                <a:uFillTx/>
                <a:latin typeface="Comic Sans MS" panose="030F0702030302020204" pitchFamily="66" charset="0"/>
                <a:ea typeface="굴림" pitchFamily="50" charset="-127"/>
                <a:cs typeface="+mn-cs"/>
              </a:rPr>
              <a:pPr marL="0" marR="0" lvl="0" indent="0" algn="l" defTabSz="914400" rtl="0" eaLnBrk="1" fontAlgn="base" latinLnBrk="1" hangingPunct="1">
                <a:lnSpc>
                  <a:spcPct val="100000"/>
                </a:lnSpc>
                <a:spcBef>
                  <a:spcPct val="0"/>
                </a:spcBef>
                <a:spcAft>
                  <a:spcPct val="0"/>
                </a:spcAft>
                <a:buClrTx/>
                <a:buSzTx/>
                <a:buFontTx/>
                <a:buNone/>
                <a:tabLst/>
                <a:defRPr/>
              </a:pPr>
              <a:t>12/12/2019</a:t>
            </a:fld>
            <a:endParaRPr kumimoji="1" lang="en-GB" sz="1200" b="0" i="0" u="none" strike="noStrike" kern="1200" cap="none" spc="0" normalizeH="0" baseline="0" noProof="0">
              <a:ln>
                <a:noFill/>
              </a:ln>
              <a:solidFill>
                <a:srgbClr val="FFFFFF"/>
              </a:solidFill>
              <a:effectLst/>
              <a:uLnTx/>
              <a:uFillTx/>
              <a:latin typeface="Comic Sans MS" panose="030F0702030302020204" pitchFamily="66" charset="0"/>
              <a:ea typeface="굴림" pitchFamily="50" charset="-127"/>
              <a:cs typeface="+mn-cs"/>
            </a:endParaRPr>
          </a:p>
        </p:txBody>
      </p:sp>
      <p:sp>
        <p:nvSpPr>
          <p:cNvPr id="5" name="Espace réservé du numéro de diapositive 5"/>
          <p:cNvSpPr>
            <a:spLocks noGrp="1"/>
          </p:cNvSpPr>
          <p:nvPr>
            <p:ph type="sldNum" sz="quarter" idx="11"/>
          </p:nvPr>
        </p:nvSpPr>
        <p:spPr>
          <a:xfrm>
            <a:off x="8735325" y="6503996"/>
            <a:ext cx="2844059" cy="365125"/>
          </a:xfrm>
        </p:spPr>
        <p:txBody>
          <a:bodyPr rtlCol="0"/>
          <a:lstStyle>
            <a:lvl1pPr algn="r">
              <a:defRPr sz="1200">
                <a:solidFill>
                  <a:schemeClr val="bg1"/>
                </a:solidFill>
                <a:ea typeface="굴림" pitchFamily="50" charset="-12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맑은 고딕"/>
                <a:ea typeface="굴림" pitchFamily="50" charset="-127"/>
                <a:cs typeface="+mn-cs"/>
              </a:rPr>
              <a:t>Grant agreement #611165</a:t>
            </a:r>
          </a:p>
        </p:txBody>
      </p:sp>
    </p:spTree>
    <p:extLst>
      <p:ext uri="{BB962C8B-B14F-4D97-AF65-F5344CB8AC3E}">
        <p14:creationId xmlns:p14="http://schemas.microsoft.com/office/powerpoint/2010/main" xmlns="" val="226915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114689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447" y="273050"/>
            <a:ext cx="4010203" cy="1162050"/>
          </a:xfrm>
        </p:spPr>
        <p:txBody>
          <a:bodyPr anchor="b"/>
          <a:lstStyle>
            <a:lvl1pPr algn="l">
              <a:defRPr sz="2000" b="1"/>
            </a:lvl1pPr>
          </a:lstStyle>
          <a:p>
            <a:r>
              <a:rPr lang="en-US" altLang="ko-KR" smtClean="0"/>
              <a:t>Click to edit Master title style</a:t>
            </a:r>
            <a:endParaRPr lang="ko-KR" altLang="en-US"/>
          </a:p>
        </p:txBody>
      </p:sp>
      <p:sp>
        <p:nvSpPr>
          <p:cNvPr id="3" name="내용 개체 틀 2"/>
          <p:cNvSpPr>
            <a:spLocks noGrp="1"/>
          </p:cNvSpPr>
          <p:nvPr>
            <p:ph idx="1"/>
          </p:nvPr>
        </p:nvSpPr>
        <p:spPr>
          <a:xfrm>
            <a:off x="4766143" y="273057"/>
            <a:ext cx="681324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텍스트 개체 틀 3"/>
          <p:cNvSpPr>
            <a:spLocks noGrp="1"/>
          </p:cNvSpPr>
          <p:nvPr>
            <p:ph type="body" sz="half" idx="2"/>
          </p:nvPr>
        </p:nvSpPr>
        <p:spPr>
          <a:xfrm>
            <a:off x="609447" y="1435103"/>
            <a:ext cx="401020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55376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8933" y="4800600"/>
            <a:ext cx="7313295" cy="566738"/>
          </a:xfrm>
        </p:spPr>
        <p:txBody>
          <a:bodyPr anchor="b"/>
          <a:lstStyle>
            <a:lvl1pPr algn="l">
              <a:defRPr sz="2000" b="1"/>
            </a:lvl1pPr>
          </a:lstStyle>
          <a:p>
            <a:r>
              <a:rPr lang="en-US" altLang="ko-KR" smtClean="0"/>
              <a:t>Click to edit Master title style</a:t>
            </a:r>
            <a:endParaRPr lang="ko-KR" altLang="en-US"/>
          </a:p>
        </p:txBody>
      </p:sp>
      <p:sp>
        <p:nvSpPr>
          <p:cNvPr id="3" name="그림 개체 틀 2"/>
          <p:cNvSpPr>
            <a:spLocks noGrp="1"/>
          </p:cNvSpPr>
          <p:nvPr>
            <p:ph type="pic" idx="1"/>
          </p:nvPr>
        </p:nvSpPr>
        <p:spPr>
          <a:xfrm>
            <a:off x="2388933" y="612775"/>
            <a:ext cx="7313295"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altLang="ko-KR" noProof="0" smtClean="0"/>
              <a:t>Click icon to add picture</a:t>
            </a:r>
            <a:endParaRPr lang="ko-KR" altLang="en-US" noProof="0" smtClean="0"/>
          </a:p>
        </p:txBody>
      </p:sp>
      <p:sp>
        <p:nvSpPr>
          <p:cNvPr id="4" name="텍스트 개체 틀 3"/>
          <p:cNvSpPr>
            <a:spLocks noGrp="1"/>
          </p:cNvSpPr>
          <p:nvPr>
            <p:ph type="body" sz="half" idx="2"/>
          </p:nvPr>
        </p:nvSpPr>
        <p:spPr>
          <a:xfrm>
            <a:off x="2388933" y="5367338"/>
            <a:ext cx="7313295"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185477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Click to edit Master title style</a:t>
            </a:r>
            <a:endParaRPr lang="ko-KR" altLang="en-US"/>
          </a:p>
        </p:txBody>
      </p:sp>
      <p:sp>
        <p:nvSpPr>
          <p:cNvPr id="3" name="세로 텍스트 개체 틀 2"/>
          <p:cNvSpPr>
            <a:spLocks noGrp="1"/>
          </p:cNvSpPr>
          <p:nvPr>
            <p:ph type="body" orient="vert" idx="1"/>
          </p:nvPr>
        </p:nvSpPr>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Rectangle 6"/>
          <p:cNvSpPr>
            <a:spLocks noGrp="1" noChangeArrowheads="1"/>
          </p:cNvSpPr>
          <p:nvPr>
            <p:ph type="sldNum" sz="quarter" idx="10"/>
          </p:nvPr>
        </p:nvSpPr>
        <p:spPr>
          <a:ln/>
        </p:spPr>
        <p:txBody>
          <a:bodyPr/>
          <a:lstStyle>
            <a:lvl1pPr>
              <a:defRPr/>
            </a:lvl1pPr>
          </a:lstStyle>
          <a:p>
            <a:fld id="{CB175284-DF5A-4E60-A5E4-0E09C3F03842}" type="slidenum">
              <a:rPr lang="en-US" smtClean="0"/>
              <a:pPr/>
              <a:t>‹#›</a:t>
            </a:fld>
            <a:endParaRPr lang="en-US"/>
          </a:p>
        </p:txBody>
      </p:sp>
    </p:spTree>
    <p:extLst>
      <p:ext uri="{BB962C8B-B14F-4D97-AF65-F5344CB8AC3E}">
        <p14:creationId xmlns:p14="http://schemas.microsoft.com/office/powerpoint/2010/main" xmlns="" val="304837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hyperlink" Target="http://www.gist.ac.kr/" TargetMode="Externa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image" Target="../media/image4.jpeg"/><Relationship Id="rId5" Type="http://schemas.openxmlformats.org/officeDocument/2006/relationships/slideLayout" Target="../slideLayouts/slideLayout53.xml"/><Relationship Id="rId10" Type="http://schemas.openxmlformats.org/officeDocument/2006/relationships/hyperlink" Target="http://www.gist.ac.kr/" TargetMode="External"/><Relationship Id="rId4" Type="http://schemas.openxmlformats.org/officeDocument/2006/relationships/slideLayout" Target="../slideLayouts/slideLayout52.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8"/>
          <p:cNvPicPr>
            <a:picLocks noChangeArrowheads="1"/>
          </p:cNvPicPr>
          <p:nvPr/>
        </p:nvPicPr>
        <p:blipFill>
          <a:blip r:embed="rId13" cstate="print">
            <a:extLst>
              <a:ext uri="{28A0092B-C50C-407E-A947-70E740481C1C}">
                <a14:useLocalDpi xmlns:a14="http://schemas.microsoft.com/office/drawing/2010/main" xmlns="" val="0"/>
              </a:ext>
            </a:extLst>
          </a:blip>
          <a:srcRect l="200" b="41270"/>
          <a:stretch>
            <a:fillRect/>
          </a:stretch>
        </p:blipFill>
        <p:spPr bwMode="auto">
          <a:xfrm>
            <a:off x="7" y="6470662"/>
            <a:ext cx="12184592" cy="38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7" name="Picture 3" descr="8"/>
          <p:cNvPicPr>
            <a:picLocks noChangeAspect="1" noChangeArrowheads="1"/>
          </p:cNvPicPr>
          <p:nvPr/>
        </p:nvPicPr>
        <p:blipFill>
          <a:blip r:embed="rId14" cstate="print">
            <a:extLst>
              <a:ext uri="{28A0092B-C50C-407E-A947-70E740481C1C}">
                <a14:useLocalDpi xmlns:a14="http://schemas.microsoft.com/office/drawing/2010/main" xmlns="" val="0"/>
              </a:ext>
            </a:extLst>
          </a:blip>
          <a:srcRect t="33553" b="23215"/>
          <a:stretch>
            <a:fillRect/>
          </a:stretch>
        </p:blipFill>
        <p:spPr bwMode="auto">
          <a:xfrm>
            <a:off x="0" y="5"/>
            <a:ext cx="12188825"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Rectangle 4"/>
          <p:cNvSpPr>
            <a:spLocks noGrp="1" noChangeArrowheads="1"/>
          </p:cNvSpPr>
          <p:nvPr>
            <p:ph type="title"/>
          </p:nvPr>
        </p:nvSpPr>
        <p:spPr bwMode="auto">
          <a:xfrm>
            <a:off x="272980" y="527062"/>
            <a:ext cx="1183331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9" name="Rectangle 5"/>
          <p:cNvSpPr>
            <a:spLocks noGrp="1" noChangeArrowheads="1"/>
          </p:cNvSpPr>
          <p:nvPr>
            <p:ph type="body" idx="1"/>
          </p:nvPr>
        </p:nvSpPr>
        <p:spPr bwMode="auto">
          <a:xfrm>
            <a:off x="554425" y="1258888"/>
            <a:ext cx="11073632" cy="4932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1315846" name="Rectangle 6"/>
          <p:cNvSpPr>
            <a:spLocks noGrp="1" noChangeArrowheads="1"/>
          </p:cNvSpPr>
          <p:nvPr>
            <p:ph type="sldNum" sz="quarter" idx="4"/>
          </p:nvPr>
        </p:nvSpPr>
        <p:spPr bwMode="black">
          <a:xfrm>
            <a:off x="5415146" y="6530987"/>
            <a:ext cx="1341618"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spcBef>
                <a:spcPct val="50000"/>
              </a:spcBef>
              <a:buClrTx/>
              <a:buFontTx/>
              <a:buNone/>
              <a:defRPr sz="1000">
                <a:solidFill>
                  <a:srgbClr val="FFFFFF"/>
                </a:solidFill>
                <a:latin typeface="맑은 고딕" pitchFamily="50" charset="-127"/>
                <a:ea typeface="맑은 고딕" pitchFamily="50" charset="-127"/>
                <a:cs typeface="Tahoma" pitchFamily="34" charset="0"/>
              </a:defRPr>
            </a:lvl1pPr>
          </a:lstStyle>
          <a:p>
            <a:fld id="{CB175284-DF5A-4E60-A5E4-0E09C3F03842}" type="slidenum">
              <a:rPr lang="en-US" smtClean="0"/>
              <a:pPr/>
              <a:t>‹#›</a:t>
            </a:fld>
            <a:endParaRPr lang="en-US"/>
          </a:p>
        </p:txBody>
      </p:sp>
      <p:sp>
        <p:nvSpPr>
          <p:cNvPr id="1315847" name="Text Box 7"/>
          <p:cNvSpPr txBox="1">
            <a:spLocks noChangeArrowheads="1"/>
          </p:cNvSpPr>
          <p:nvPr/>
        </p:nvSpPr>
        <p:spPr bwMode="black">
          <a:xfrm>
            <a:off x="1929900" y="79377"/>
            <a:ext cx="4208954" cy="276999"/>
          </a:xfrm>
          <a:prstGeom prst="rect">
            <a:avLst/>
          </a:prstGeom>
          <a:noFill/>
          <a:ln w="9525">
            <a:noFill/>
            <a:miter lim="800000"/>
            <a:headEnd/>
            <a:tailEnd/>
          </a:ln>
          <a:effectLst/>
        </p:spPr>
        <p:txBody>
          <a:bodyPr>
            <a:spAutoFit/>
          </a:bodyPr>
          <a:lstStyle>
            <a:lvl1pPr algn="l" eaLnBrk="0" hangingPunct="0">
              <a:spcBef>
                <a:spcPct val="50000"/>
              </a:spcBef>
              <a:defRPr>
                <a:solidFill>
                  <a:srgbClr val="00FF00"/>
                </a:solidFill>
                <a:latin typeface="Tahoma" pitchFamily="34" charset="0"/>
                <a:ea typeface="굴림" pitchFamily="50" charset="-127"/>
              </a:defRPr>
            </a:lvl1pPr>
            <a:lvl2pPr marL="742950" indent="-285750" algn="l" eaLnBrk="0" hangingPunct="0">
              <a:spcBef>
                <a:spcPct val="50000"/>
              </a:spcBef>
              <a:defRPr>
                <a:solidFill>
                  <a:srgbClr val="00FF00"/>
                </a:solidFill>
                <a:latin typeface="Tahoma" pitchFamily="34" charset="0"/>
                <a:ea typeface="굴림" pitchFamily="50" charset="-127"/>
              </a:defRPr>
            </a:lvl2pPr>
            <a:lvl3pPr marL="1143000" indent="-228600" algn="l" eaLnBrk="0" hangingPunct="0">
              <a:spcBef>
                <a:spcPct val="50000"/>
              </a:spcBef>
              <a:defRPr>
                <a:solidFill>
                  <a:srgbClr val="00FF00"/>
                </a:solidFill>
                <a:latin typeface="Tahoma" pitchFamily="34" charset="0"/>
                <a:ea typeface="굴림" pitchFamily="50" charset="-127"/>
              </a:defRPr>
            </a:lvl3pPr>
            <a:lvl4pPr marL="1600200" indent="-228600" algn="l" eaLnBrk="0" hangingPunct="0">
              <a:spcBef>
                <a:spcPct val="50000"/>
              </a:spcBef>
              <a:defRPr>
                <a:solidFill>
                  <a:srgbClr val="00FF00"/>
                </a:solidFill>
                <a:latin typeface="Tahoma" pitchFamily="34" charset="0"/>
                <a:ea typeface="굴림" pitchFamily="50" charset="-127"/>
              </a:defRPr>
            </a:lvl4pPr>
            <a:lvl5pPr marL="2057400" indent="-228600" algn="l" eaLnBrk="0" hangingPunct="0">
              <a:spcBef>
                <a:spcPct val="50000"/>
              </a:spcBef>
              <a:defRPr>
                <a:solidFill>
                  <a:srgbClr val="00FF00"/>
                </a:solidFill>
                <a:latin typeface="Tahoma" pitchFamily="34" charset="0"/>
                <a:ea typeface="굴림" pitchFamily="50" charset="-127"/>
              </a:defRPr>
            </a:lvl5pPr>
            <a:lvl6pPr marL="2514600" indent="-228600" eaLnBrk="0" fontAlgn="base" hangingPunct="0">
              <a:spcBef>
                <a:spcPct val="50000"/>
              </a:spcBef>
              <a:spcAft>
                <a:spcPct val="0"/>
              </a:spcAft>
              <a:defRPr>
                <a:solidFill>
                  <a:srgbClr val="00FF00"/>
                </a:solidFill>
                <a:latin typeface="Tahoma" pitchFamily="34" charset="0"/>
                <a:ea typeface="굴림" pitchFamily="50" charset="-127"/>
              </a:defRPr>
            </a:lvl6pPr>
            <a:lvl7pPr marL="2971800" indent="-228600" eaLnBrk="0" fontAlgn="base" hangingPunct="0">
              <a:spcBef>
                <a:spcPct val="50000"/>
              </a:spcBef>
              <a:spcAft>
                <a:spcPct val="0"/>
              </a:spcAft>
              <a:defRPr>
                <a:solidFill>
                  <a:srgbClr val="00FF00"/>
                </a:solidFill>
                <a:latin typeface="Tahoma" pitchFamily="34" charset="0"/>
                <a:ea typeface="굴림" pitchFamily="50" charset="-127"/>
              </a:defRPr>
            </a:lvl7pPr>
            <a:lvl8pPr marL="3429000" indent="-228600" eaLnBrk="0" fontAlgn="base" hangingPunct="0">
              <a:spcBef>
                <a:spcPct val="50000"/>
              </a:spcBef>
              <a:spcAft>
                <a:spcPct val="0"/>
              </a:spcAft>
              <a:defRPr>
                <a:solidFill>
                  <a:srgbClr val="00FF00"/>
                </a:solidFill>
                <a:latin typeface="Tahoma" pitchFamily="34" charset="0"/>
                <a:ea typeface="굴림" pitchFamily="50" charset="-127"/>
              </a:defRPr>
            </a:lvl8pPr>
            <a:lvl9pPr marL="3886200" indent="-228600" eaLnBrk="0" fontAlgn="base" hangingPunct="0">
              <a:spcBef>
                <a:spcPct val="50000"/>
              </a:spcBef>
              <a:spcAft>
                <a:spcPct val="0"/>
              </a:spcAft>
              <a:defRPr>
                <a:solidFill>
                  <a:srgbClr val="00FF00"/>
                </a:solidFill>
                <a:latin typeface="Tahoma" pitchFamily="34" charset="0"/>
                <a:ea typeface="굴림" pitchFamily="50" charset="-127"/>
              </a:defRPr>
            </a:lvl9pPr>
          </a:lstStyle>
          <a:p>
            <a:pPr fontAlgn="base" latinLnBrk="0">
              <a:spcBef>
                <a:spcPct val="0"/>
              </a:spcBef>
              <a:spcAft>
                <a:spcPct val="0"/>
              </a:spcAft>
              <a:defRPr/>
            </a:pPr>
            <a:r>
              <a:rPr lang="en-US" altLang="ko-KR" sz="1200" smtClean="0">
                <a:solidFill>
                  <a:srgbClr val="FFFFFF"/>
                </a:solidFill>
                <a:latin typeface="맑은 고딕" pitchFamily="50" charset="-127"/>
                <a:ea typeface="맑은 고딕" pitchFamily="50" charset="-127"/>
                <a:cs typeface="Tahoma" pitchFamily="34" charset="0"/>
                <a:sym typeface="Wingdings" pitchFamily="2" charset="2"/>
              </a:rPr>
              <a:t>Technical Sales</a:t>
            </a:r>
          </a:p>
        </p:txBody>
      </p:sp>
      <p:sp>
        <p:nvSpPr>
          <p:cNvPr id="1032" name="Rectangle 9"/>
          <p:cNvSpPr>
            <a:spLocks noChangeArrowheads="1"/>
          </p:cNvSpPr>
          <p:nvPr/>
        </p:nvSpPr>
        <p:spPr bwMode="black">
          <a:xfrm>
            <a:off x="7620133" y="6554800"/>
            <a:ext cx="447769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200" b="1">
                <a:solidFill>
                  <a:schemeClr val="bg1"/>
                </a:solidFill>
                <a:latin typeface="Arial" charset="0"/>
                <a:ea typeface="굴림" pitchFamily="50" charset="-127"/>
                <a:sym typeface="Wingdings" pitchFamily="2" charset="2"/>
              </a:defRPr>
            </a:lvl1pPr>
            <a:lvl2pPr marL="742950" indent="-285750" eaLnBrk="0" hangingPunct="0">
              <a:defRPr sz="1200" b="1">
                <a:solidFill>
                  <a:schemeClr val="bg1"/>
                </a:solidFill>
                <a:latin typeface="Arial" charset="0"/>
                <a:ea typeface="굴림" pitchFamily="50" charset="-127"/>
                <a:sym typeface="Wingdings" pitchFamily="2" charset="2"/>
              </a:defRPr>
            </a:lvl2pPr>
            <a:lvl3pPr marL="1143000" indent="-228600" eaLnBrk="0" hangingPunct="0">
              <a:defRPr sz="1200" b="1">
                <a:solidFill>
                  <a:schemeClr val="bg1"/>
                </a:solidFill>
                <a:latin typeface="Arial" charset="0"/>
                <a:ea typeface="굴림" pitchFamily="50" charset="-127"/>
                <a:sym typeface="Wingdings" pitchFamily="2" charset="2"/>
              </a:defRPr>
            </a:lvl3pPr>
            <a:lvl4pPr marL="1600200" indent="-228600" eaLnBrk="0" hangingPunct="0">
              <a:defRPr sz="1200" b="1">
                <a:solidFill>
                  <a:schemeClr val="bg1"/>
                </a:solidFill>
                <a:latin typeface="Arial" charset="0"/>
                <a:ea typeface="굴림" pitchFamily="50" charset="-127"/>
                <a:sym typeface="Wingdings" pitchFamily="2" charset="2"/>
              </a:defRPr>
            </a:lvl4pPr>
            <a:lvl5pPr marL="2057400" indent="-228600" eaLnBrk="0" hangingPunct="0">
              <a:defRPr sz="1200" b="1">
                <a:solidFill>
                  <a:schemeClr val="bg1"/>
                </a:solidFill>
                <a:latin typeface="Arial" charset="0"/>
                <a:ea typeface="굴림" pitchFamily="50" charset="-127"/>
                <a:sym typeface="Wingdings" pitchFamily="2" charset="2"/>
              </a:defRPr>
            </a:lvl5pPr>
            <a:lvl6pPr marL="2514600" indent="-228600" algn="ctr" eaLnBrk="0" fontAlgn="base" hangingPunct="0">
              <a:spcBef>
                <a:spcPct val="0"/>
              </a:spcBef>
              <a:spcAft>
                <a:spcPct val="0"/>
              </a:spcAft>
              <a:buClr>
                <a:schemeClr val="accent1"/>
              </a:buClr>
              <a:buFont typeface="Wingdings" pitchFamily="2" charset="2"/>
              <a:defRPr sz="1200" b="1">
                <a:solidFill>
                  <a:schemeClr val="bg1"/>
                </a:solidFill>
                <a:latin typeface="Arial" charset="0"/>
                <a:ea typeface="굴림" pitchFamily="50" charset="-127"/>
                <a:sym typeface="Wingdings" pitchFamily="2" charset="2"/>
              </a:defRPr>
            </a:lvl6pPr>
            <a:lvl7pPr marL="2971800" indent="-228600" algn="ctr" eaLnBrk="0" fontAlgn="base" hangingPunct="0">
              <a:spcBef>
                <a:spcPct val="0"/>
              </a:spcBef>
              <a:spcAft>
                <a:spcPct val="0"/>
              </a:spcAft>
              <a:buClr>
                <a:schemeClr val="accent1"/>
              </a:buClr>
              <a:buFont typeface="Wingdings" pitchFamily="2" charset="2"/>
              <a:defRPr sz="1200" b="1">
                <a:solidFill>
                  <a:schemeClr val="bg1"/>
                </a:solidFill>
                <a:latin typeface="Arial" charset="0"/>
                <a:ea typeface="굴림" pitchFamily="50" charset="-127"/>
                <a:sym typeface="Wingdings" pitchFamily="2" charset="2"/>
              </a:defRPr>
            </a:lvl7pPr>
            <a:lvl8pPr marL="3429000" indent="-228600" algn="ctr" eaLnBrk="0" fontAlgn="base" hangingPunct="0">
              <a:spcBef>
                <a:spcPct val="0"/>
              </a:spcBef>
              <a:spcAft>
                <a:spcPct val="0"/>
              </a:spcAft>
              <a:buClr>
                <a:schemeClr val="accent1"/>
              </a:buClr>
              <a:buFont typeface="Wingdings" pitchFamily="2" charset="2"/>
              <a:defRPr sz="1200" b="1">
                <a:solidFill>
                  <a:schemeClr val="bg1"/>
                </a:solidFill>
                <a:latin typeface="Arial" charset="0"/>
                <a:ea typeface="굴림" pitchFamily="50" charset="-127"/>
                <a:sym typeface="Wingdings" pitchFamily="2" charset="2"/>
              </a:defRPr>
            </a:lvl8pPr>
            <a:lvl9pPr marL="3886200" indent="-228600" algn="ctr" eaLnBrk="0" fontAlgn="base" hangingPunct="0">
              <a:spcBef>
                <a:spcPct val="0"/>
              </a:spcBef>
              <a:spcAft>
                <a:spcPct val="0"/>
              </a:spcAft>
              <a:buClr>
                <a:schemeClr val="accent1"/>
              </a:buClr>
              <a:buFont typeface="Wingdings" pitchFamily="2" charset="2"/>
              <a:defRPr sz="1200" b="1">
                <a:solidFill>
                  <a:schemeClr val="bg1"/>
                </a:solidFill>
                <a:latin typeface="Arial" charset="0"/>
                <a:ea typeface="굴림" pitchFamily="50" charset="-127"/>
                <a:sym typeface="Wingdings" pitchFamily="2" charset="2"/>
              </a:defRPr>
            </a:lvl9pPr>
          </a:lstStyle>
          <a:p>
            <a:pPr algn="r" fontAlgn="base" latinLnBrk="0">
              <a:spcBef>
                <a:spcPct val="0"/>
              </a:spcBef>
              <a:spcAft>
                <a:spcPct val="0"/>
              </a:spcAft>
            </a:pPr>
            <a:r>
              <a:rPr lang="en-US" altLang="ko-KR" sz="1000" b="0">
                <a:solidFill>
                  <a:srgbClr val="FFFFFF"/>
                </a:solidFill>
                <a:latin typeface="맑은 고딕" pitchFamily="50" charset="-127"/>
                <a:ea typeface="맑은 고딕" pitchFamily="50" charset="-127"/>
                <a:cs typeface="Tahoma" pitchFamily="34" charset="0"/>
              </a:rPr>
              <a:t>© 2013 IBM Corporation</a:t>
            </a:r>
          </a:p>
        </p:txBody>
      </p:sp>
      <p:pic>
        <p:nvPicPr>
          <p:cNvPr id="1033" name="Picture 10" descr="ibm_light_gray_logo_300dpi"/>
          <p:cNvPicPr>
            <a:picLocks noChangeAspect="1" noChangeArrowheads="1"/>
          </p:cNvPicPr>
          <p:nvPr/>
        </p:nvPicPr>
        <p:blipFill>
          <a:blip r:embed="rId15" cstate="print">
            <a:clrChange>
              <a:clrFrom>
                <a:srgbClr val="7889FB"/>
              </a:clrFrom>
              <a:clrTo>
                <a:srgbClr val="7889FB">
                  <a:alpha val="0"/>
                </a:srgbClr>
              </a:clrTo>
            </a:clrChange>
            <a:extLst>
              <a:ext uri="{28A0092B-C50C-407E-A947-70E740481C1C}">
                <a14:useLocalDpi xmlns:a14="http://schemas.microsoft.com/office/drawing/2010/main" xmlns="" val="0"/>
              </a:ext>
            </a:extLst>
          </a:blip>
          <a:srcRect r="6667"/>
          <a:stretch>
            <a:fillRect/>
          </a:stretch>
        </p:blipFill>
        <p:spPr bwMode="invGray">
          <a:xfrm>
            <a:off x="11278898" y="61913"/>
            <a:ext cx="829517"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1034" name="Line 11"/>
          <p:cNvSpPr>
            <a:spLocks noChangeShapeType="1"/>
          </p:cNvSpPr>
          <p:nvPr/>
        </p:nvSpPr>
        <p:spPr bwMode="black">
          <a:xfrm>
            <a:off x="1929897" y="147638"/>
            <a:ext cx="0" cy="234950"/>
          </a:xfrm>
          <a:prstGeom prst="line">
            <a:avLst/>
          </a:prstGeom>
          <a:noFill/>
          <a:ln w="9525">
            <a:solidFill>
              <a:schemeClr val="bg1"/>
            </a:solidFill>
            <a:round/>
            <a:headEnd/>
            <a:tailEnd/>
          </a:ln>
          <a:extLst>
            <a:ext uri="{909E8E84-426E-40DD-AFC4-6F175D3DCCD1}">
              <a14:hiddenFill xmlns:a14="http://schemas.microsoft.com/office/drawing/2010/main" xmlns="">
                <a:noFill/>
              </a14:hiddenFill>
            </a:ext>
          </a:extLst>
        </p:spPr>
        <p:txBody>
          <a:bodyPr wrap="none" anchor="ctr"/>
          <a:lstStyle/>
          <a:p>
            <a:pPr algn="ctr" fontAlgn="base" latinLnBrk="0">
              <a:spcBef>
                <a:spcPct val="0"/>
              </a:spcBef>
              <a:spcAft>
                <a:spcPct val="0"/>
              </a:spcAft>
              <a:buClr>
                <a:srgbClr val="7889FB"/>
              </a:buClr>
              <a:buFont typeface="Wingdings" pitchFamily="2" charset="2"/>
              <a:buNone/>
            </a:pPr>
            <a:endParaRPr lang="ko-KR" altLang="en-US" sz="1200" b="1">
              <a:solidFill>
                <a:srgbClr val="FFFFFF"/>
              </a:solidFill>
              <a:latin typeface="Arial" charset="0"/>
              <a:cs typeface="Arial" charset="0"/>
              <a:sym typeface="Wingdings" pitchFamily="2" charset="2"/>
            </a:endParaRPr>
          </a:p>
        </p:txBody>
      </p:sp>
    </p:spTree>
    <p:extLst>
      <p:ext uri="{BB962C8B-B14F-4D97-AF65-F5344CB8AC3E}">
        <p14:creationId xmlns:p14="http://schemas.microsoft.com/office/powerpoint/2010/main" xmlns="" val="2640520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latinLnBrk="1" hangingPunct="1">
        <a:lnSpc>
          <a:spcPct val="90000"/>
        </a:lnSpc>
        <a:spcBef>
          <a:spcPct val="0"/>
        </a:spcBef>
        <a:spcAft>
          <a:spcPct val="0"/>
        </a:spcAft>
        <a:defRPr kumimoji="1" sz="2200" b="1">
          <a:solidFill>
            <a:schemeClr val="tx1"/>
          </a:solidFill>
          <a:latin typeface="맑은 고딕" pitchFamily="50" charset="-127"/>
          <a:ea typeface="맑은 고딕" pitchFamily="50" charset="-127"/>
          <a:cs typeface="+mj-cs"/>
        </a:defRPr>
      </a:lvl1pPr>
      <a:lvl2pPr algn="l" rtl="0" eaLnBrk="1" fontAlgn="base" latinLnBrk="1" hangingPunct="1">
        <a:lnSpc>
          <a:spcPct val="90000"/>
        </a:lnSpc>
        <a:spcBef>
          <a:spcPct val="0"/>
        </a:spcBef>
        <a:spcAft>
          <a:spcPct val="0"/>
        </a:spcAft>
        <a:defRPr kumimoji="1" sz="2200" b="1">
          <a:solidFill>
            <a:schemeClr val="tx1"/>
          </a:solidFill>
          <a:latin typeface="맑은 고딕" pitchFamily="50" charset="-127"/>
          <a:ea typeface="맑은 고딕" pitchFamily="50" charset="-127"/>
        </a:defRPr>
      </a:lvl2pPr>
      <a:lvl3pPr algn="l" rtl="0" eaLnBrk="1" fontAlgn="base" latinLnBrk="1" hangingPunct="1">
        <a:lnSpc>
          <a:spcPct val="90000"/>
        </a:lnSpc>
        <a:spcBef>
          <a:spcPct val="0"/>
        </a:spcBef>
        <a:spcAft>
          <a:spcPct val="0"/>
        </a:spcAft>
        <a:defRPr kumimoji="1" sz="2200" b="1">
          <a:solidFill>
            <a:schemeClr val="tx1"/>
          </a:solidFill>
          <a:latin typeface="맑은 고딕" pitchFamily="50" charset="-127"/>
          <a:ea typeface="맑은 고딕" pitchFamily="50" charset="-127"/>
        </a:defRPr>
      </a:lvl3pPr>
      <a:lvl4pPr algn="l" rtl="0" eaLnBrk="1" fontAlgn="base" latinLnBrk="1" hangingPunct="1">
        <a:lnSpc>
          <a:spcPct val="90000"/>
        </a:lnSpc>
        <a:spcBef>
          <a:spcPct val="0"/>
        </a:spcBef>
        <a:spcAft>
          <a:spcPct val="0"/>
        </a:spcAft>
        <a:defRPr kumimoji="1" sz="2200" b="1">
          <a:solidFill>
            <a:schemeClr val="tx1"/>
          </a:solidFill>
          <a:latin typeface="맑은 고딕" pitchFamily="50" charset="-127"/>
          <a:ea typeface="맑은 고딕" pitchFamily="50" charset="-127"/>
        </a:defRPr>
      </a:lvl4pPr>
      <a:lvl5pPr algn="l" rtl="0" eaLnBrk="1" fontAlgn="base" latinLnBrk="1" hangingPunct="1">
        <a:lnSpc>
          <a:spcPct val="90000"/>
        </a:lnSpc>
        <a:spcBef>
          <a:spcPct val="0"/>
        </a:spcBef>
        <a:spcAft>
          <a:spcPct val="0"/>
        </a:spcAft>
        <a:defRPr kumimoji="1" sz="2200" b="1">
          <a:solidFill>
            <a:schemeClr val="tx1"/>
          </a:solidFill>
          <a:latin typeface="맑은 고딕" pitchFamily="50" charset="-127"/>
          <a:ea typeface="맑은 고딕" pitchFamily="50" charset="-127"/>
        </a:defRPr>
      </a:lvl5pPr>
      <a:lvl6pPr marL="457189" algn="l" rtl="0" eaLnBrk="1" fontAlgn="base" latinLnBrk="1" hangingPunct="1">
        <a:lnSpc>
          <a:spcPct val="90000"/>
        </a:lnSpc>
        <a:spcBef>
          <a:spcPct val="0"/>
        </a:spcBef>
        <a:spcAft>
          <a:spcPct val="0"/>
        </a:spcAft>
        <a:defRPr kumimoji="1" sz="2200" b="1">
          <a:solidFill>
            <a:schemeClr val="hlink"/>
          </a:solidFill>
          <a:latin typeface="굴림" pitchFamily="50" charset="-127"/>
          <a:ea typeface="굴림" pitchFamily="50" charset="-127"/>
        </a:defRPr>
      </a:lvl6pPr>
      <a:lvl7pPr marL="914377" algn="l" rtl="0" eaLnBrk="1" fontAlgn="base" latinLnBrk="1" hangingPunct="1">
        <a:lnSpc>
          <a:spcPct val="90000"/>
        </a:lnSpc>
        <a:spcBef>
          <a:spcPct val="0"/>
        </a:spcBef>
        <a:spcAft>
          <a:spcPct val="0"/>
        </a:spcAft>
        <a:defRPr kumimoji="1" sz="2200" b="1">
          <a:solidFill>
            <a:schemeClr val="hlink"/>
          </a:solidFill>
          <a:latin typeface="굴림" pitchFamily="50" charset="-127"/>
          <a:ea typeface="굴림" pitchFamily="50" charset="-127"/>
        </a:defRPr>
      </a:lvl7pPr>
      <a:lvl8pPr marL="1371566" algn="l" rtl="0" eaLnBrk="1" fontAlgn="base" latinLnBrk="1" hangingPunct="1">
        <a:lnSpc>
          <a:spcPct val="90000"/>
        </a:lnSpc>
        <a:spcBef>
          <a:spcPct val="0"/>
        </a:spcBef>
        <a:spcAft>
          <a:spcPct val="0"/>
        </a:spcAft>
        <a:defRPr kumimoji="1" sz="2200" b="1">
          <a:solidFill>
            <a:schemeClr val="hlink"/>
          </a:solidFill>
          <a:latin typeface="굴림" pitchFamily="50" charset="-127"/>
          <a:ea typeface="굴림" pitchFamily="50" charset="-127"/>
        </a:defRPr>
      </a:lvl8pPr>
      <a:lvl9pPr marL="1828754" algn="l" rtl="0" eaLnBrk="1" fontAlgn="base" latinLnBrk="1" hangingPunct="1">
        <a:lnSpc>
          <a:spcPct val="90000"/>
        </a:lnSpc>
        <a:spcBef>
          <a:spcPct val="0"/>
        </a:spcBef>
        <a:spcAft>
          <a:spcPct val="0"/>
        </a:spcAft>
        <a:defRPr kumimoji="1" sz="2200" b="1">
          <a:solidFill>
            <a:schemeClr val="hlink"/>
          </a:solidFill>
          <a:latin typeface="굴림" pitchFamily="50" charset="-127"/>
          <a:ea typeface="굴림" pitchFamily="50" charset="-127"/>
        </a:defRPr>
      </a:lvl9pPr>
    </p:titleStyle>
    <p:bodyStyle>
      <a:lvl1pPr marL="228594" indent="-228594" algn="l" rtl="0" eaLnBrk="1" fontAlgn="base" latinLnBrk="1" hangingPunct="1">
        <a:spcBef>
          <a:spcPct val="0"/>
        </a:spcBef>
        <a:spcAft>
          <a:spcPct val="0"/>
        </a:spcAft>
        <a:buClr>
          <a:schemeClr val="tx1"/>
        </a:buClr>
        <a:buFont typeface="Wingdings" pitchFamily="2" charset="2"/>
        <a:buChar char="l"/>
        <a:defRPr kumimoji="1" sz="2800">
          <a:solidFill>
            <a:schemeClr val="tx1"/>
          </a:solidFill>
          <a:latin typeface="맑은 고딕" pitchFamily="50" charset="-127"/>
          <a:ea typeface="맑은 고딕" pitchFamily="50" charset="-127"/>
          <a:cs typeface="+mn-cs"/>
        </a:defRPr>
      </a:lvl1pPr>
      <a:lvl2pPr marL="571486" indent="-228594" algn="l" rtl="0" eaLnBrk="1" fontAlgn="base" latinLnBrk="1" hangingPunct="1">
        <a:spcBef>
          <a:spcPct val="25000"/>
        </a:spcBef>
        <a:spcAft>
          <a:spcPct val="15000"/>
        </a:spcAft>
        <a:buClr>
          <a:schemeClr val="tx1"/>
        </a:buClr>
        <a:buFont typeface="Arial" charset="0"/>
        <a:buChar char="–"/>
        <a:defRPr kumimoji="1" sz="2000">
          <a:solidFill>
            <a:schemeClr val="tx1"/>
          </a:solidFill>
          <a:latin typeface="맑은 고딕" pitchFamily="50" charset="-127"/>
          <a:ea typeface="맑은 고딕" pitchFamily="50" charset="-127"/>
        </a:defRPr>
      </a:lvl2pPr>
      <a:lvl3pPr marL="857229" indent="-171446" algn="l" rtl="0" eaLnBrk="1" fontAlgn="base" latinLnBrk="1" hangingPunct="1">
        <a:spcBef>
          <a:spcPct val="20000"/>
        </a:spcBef>
        <a:spcAft>
          <a:spcPct val="0"/>
        </a:spcAft>
        <a:buClr>
          <a:schemeClr val="tx1"/>
        </a:buClr>
        <a:buFont typeface="Arial" charset="0"/>
        <a:buChar char="–"/>
        <a:defRPr kumimoji="1">
          <a:solidFill>
            <a:schemeClr val="tx1"/>
          </a:solidFill>
          <a:latin typeface="맑은 고딕" pitchFamily="50" charset="-127"/>
          <a:ea typeface="맑은 고딕" pitchFamily="50" charset="-127"/>
        </a:defRPr>
      </a:lvl3pPr>
      <a:lvl4pPr marL="1142971" indent="-171446" algn="l" rtl="0" eaLnBrk="1" fontAlgn="base" latinLnBrk="1" hangingPunct="1">
        <a:spcBef>
          <a:spcPct val="20000"/>
        </a:spcBef>
        <a:spcAft>
          <a:spcPct val="0"/>
        </a:spcAft>
        <a:buClr>
          <a:schemeClr val="tx1"/>
        </a:buClr>
        <a:buFont typeface="Arial" charset="0"/>
        <a:buChar char="–"/>
        <a:defRPr kumimoji="1" sz="1600">
          <a:solidFill>
            <a:schemeClr val="tx1"/>
          </a:solidFill>
          <a:latin typeface="맑은 고딕" pitchFamily="50" charset="-127"/>
          <a:ea typeface="맑은 고딕" pitchFamily="50" charset="-127"/>
        </a:defRPr>
      </a:lvl4pPr>
      <a:lvl5pPr marL="1485863" indent="-171446" algn="l" rtl="0" eaLnBrk="1" fontAlgn="base" latinLnBrk="1" hangingPunct="1">
        <a:spcBef>
          <a:spcPct val="20000"/>
        </a:spcBef>
        <a:spcAft>
          <a:spcPct val="0"/>
        </a:spcAft>
        <a:buClr>
          <a:schemeClr val="tx1"/>
        </a:buClr>
        <a:buFont typeface="Arial" charset="0"/>
        <a:buChar char="–"/>
        <a:defRPr kumimoji="1" sz="1400">
          <a:solidFill>
            <a:schemeClr val="tx1"/>
          </a:solidFill>
          <a:latin typeface="맑은 고딕" pitchFamily="50" charset="-127"/>
          <a:ea typeface="맑은 고딕" pitchFamily="50" charset="-127"/>
        </a:defRPr>
      </a:lvl5pPr>
      <a:lvl6pPr marL="1943051" indent="-171446" algn="l" rtl="0" eaLnBrk="1" fontAlgn="base" latinLnBrk="1" hangingPunct="1">
        <a:spcBef>
          <a:spcPct val="20000"/>
        </a:spcBef>
        <a:spcAft>
          <a:spcPct val="0"/>
        </a:spcAft>
        <a:buClr>
          <a:schemeClr val="hlink"/>
        </a:buClr>
        <a:buFont typeface="Arial" charset="0"/>
        <a:buChar char="–"/>
        <a:defRPr kumimoji="1" sz="1400">
          <a:solidFill>
            <a:schemeClr val="tx1"/>
          </a:solidFill>
          <a:latin typeface="+mn-lt"/>
          <a:ea typeface="+mn-ea"/>
        </a:defRPr>
      </a:lvl6pPr>
      <a:lvl7pPr marL="2400240" indent="-171446" algn="l" rtl="0" eaLnBrk="1" fontAlgn="base" latinLnBrk="1" hangingPunct="1">
        <a:spcBef>
          <a:spcPct val="20000"/>
        </a:spcBef>
        <a:spcAft>
          <a:spcPct val="0"/>
        </a:spcAft>
        <a:buClr>
          <a:schemeClr val="hlink"/>
        </a:buClr>
        <a:buFont typeface="Arial" charset="0"/>
        <a:buChar char="–"/>
        <a:defRPr kumimoji="1" sz="1400">
          <a:solidFill>
            <a:schemeClr val="tx1"/>
          </a:solidFill>
          <a:latin typeface="+mn-lt"/>
          <a:ea typeface="+mn-ea"/>
        </a:defRPr>
      </a:lvl7pPr>
      <a:lvl8pPr marL="2857429" indent="-171446" algn="l" rtl="0" eaLnBrk="1" fontAlgn="base" latinLnBrk="1" hangingPunct="1">
        <a:spcBef>
          <a:spcPct val="20000"/>
        </a:spcBef>
        <a:spcAft>
          <a:spcPct val="0"/>
        </a:spcAft>
        <a:buClr>
          <a:schemeClr val="hlink"/>
        </a:buClr>
        <a:buFont typeface="Arial" charset="0"/>
        <a:buChar char="–"/>
        <a:defRPr kumimoji="1" sz="1400">
          <a:solidFill>
            <a:schemeClr val="tx1"/>
          </a:solidFill>
          <a:latin typeface="+mn-lt"/>
          <a:ea typeface="+mn-ea"/>
        </a:defRPr>
      </a:lvl8pPr>
      <a:lvl9pPr marL="3314617" indent="-171446" algn="l" rtl="0" eaLnBrk="1" fontAlgn="base" latinLnBrk="1" hangingPunct="1">
        <a:spcBef>
          <a:spcPct val="20000"/>
        </a:spcBef>
        <a:spcAft>
          <a:spcPct val="0"/>
        </a:spcAft>
        <a:buClr>
          <a:schemeClr val="hlink"/>
        </a:buClr>
        <a:buFont typeface="Arial" charset="0"/>
        <a:buChar char="–"/>
        <a:defRPr kumimoji="1" sz="1400">
          <a:solidFill>
            <a:schemeClr val="tx1"/>
          </a:solidFill>
          <a:latin typeface="+mn-lt"/>
          <a:ea typeface="+mn-ea"/>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alpha val="100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01" y="274642"/>
            <a:ext cx="10969179" cy="1142991"/>
          </a:xfrm>
          <a:prstGeom prst="rect">
            <a:avLst/>
          </a:prstGeom>
        </p:spPr>
        <p:txBody>
          <a:bodyPr vert="horz" lIns="91440" tIns="45720" rIns="91440" bIns="45720" anchor="ctr">
            <a:normAutofit/>
          </a:bodyPr>
          <a:lstStyle/>
          <a:p>
            <a:pPr lvl="0">
              <a:defRPr lang="en-US"/>
            </a:pPr>
            <a:r>
              <a:rPr lang="en-US" altLang="ko-KR" smtClean="0"/>
              <a:t>Click to edit Master title style</a:t>
            </a:r>
            <a:endParaRPr lang="ko-KR" altLang="en-US"/>
          </a:p>
        </p:txBody>
      </p:sp>
      <p:sp>
        <p:nvSpPr>
          <p:cNvPr id="3" name="Text Placeholder 2"/>
          <p:cNvSpPr>
            <a:spLocks noGrp="1"/>
          </p:cNvSpPr>
          <p:nvPr>
            <p:ph type="body" idx="1"/>
          </p:nvPr>
        </p:nvSpPr>
        <p:spPr>
          <a:xfrm>
            <a:off x="609401" y="1600193"/>
            <a:ext cx="10969179" cy="4525927"/>
          </a:xfrm>
          <a:prstGeom prst="rect">
            <a:avLst/>
          </a:prstGeom>
        </p:spPr>
        <p:txBody>
          <a:bodyPr vert="horz" lIns="91440" tIns="45720" rIns="91440" bIns="45720">
            <a:normAutofit/>
          </a:bodyPr>
          <a:lstStyle/>
          <a:p>
            <a:pPr lvl="0">
              <a:defRPr lang="en-US"/>
            </a:pPr>
            <a:r>
              <a:rPr lang="en-US" altLang="ko-KR" smtClean="0"/>
              <a:t>Click to edit Master text styles</a:t>
            </a:r>
          </a:p>
          <a:p>
            <a:pPr lvl="1">
              <a:defRPr lang="en-US"/>
            </a:pPr>
            <a:r>
              <a:rPr lang="en-US" altLang="ko-KR" smtClean="0"/>
              <a:t>Second level</a:t>
            </a:r>
          </a:p>
          <a:p>
            <a:pPr lvl="2">
              <a:defRPr lang="en-US"/>
            </a:pPr>
            <a:r>
              <a:rPr lang="en-US" altLang="ko-KR" smtClean="0"/>
              <a:t>Third level</a:t>
            </a:r>
          </a:p>
          <a:p>
            <a:pPr lvl="3">
              <a:defRPr lang="en-US"/>
            </a:pPr>
            <a:r>
              <a:rPr lang="en-US" altLang="ko-KR" smtClean="0"/>
              <a:t>Fourth level</a:t>
            </a:r>
          </a:p>
          <a:p>
            <a:pPr lvl="4">
              <a:defRPr lang="en-US"/>
            </a:pPr>
            <a:r>
              <a:rPr lang="en-US" altLang="ko-KR" smtClean="0"/>
              <a:t>Fifth level</a:t>
            </a:r>
            <a:endParaRPr lang="ko-KR" altLang="en-US"/>
          </a:p>
        </p:txBody>
      </p:sp>
      <p:sp>
        <p:nvSpPr>
          <p:cNvPr id="4" name="Date Placeholder 3"/>
          <p:cNvSpPr>
            <a:spLocks noGrp="1"/>
          </p:cNvSpPr>
          <p:nvPr>
            <p:ph type="dt" sz="half" idx="2"/>
          </p:nvPr>
        </p:nvSpPr>
        <p:spPr>
          <a:xfrm>
            <a:off x="607526" y="6216302"/>
            <a:ext cx="2844865" cy="503465"/>
          </a:xfrm>
          <a:prstGeom prst="rect">
            <a:avLst/>
          </a:prstGeom>
          <a:noFill/>
          <a:ln w="25400" cap="flat" cmpd="sng" algn="ctr">
            <a:noFill/>
            <a:prstDash val="solid"/>
            <a:round/>
          </a:ln>
        </p:spPr>
        <p:txBody>
          <a:bodyPr vert="horz" lIns="91440" tIns="45720" rIns="91440" bIns="45720" anchor="ctr"/>
          <a:lstStyle>
            <a:lvl1pPr algn="l">
              <a:defRPr sz="1200">
                <a:solidFill>
                  <a:schemeClr val="tx1">
                    <a:tint val="75000"/>
                  </a:schemeClr>
                </a:solidFill>
              </a:defRPr>
            </a:lvl1pPr>
          </a:lstStyle>
          <a:p>
            <a:pPr latinLnBrk="0">
              <a:defRPr lang="en-US"/>
            </a:pPr>
            <a:fld id="{4B1E9408-079A-4F09-AC8A-23F553968414}" type="datetime1">
              <a:rPr lang="ko-KR" altLang="en-US" smtClean="0">
                <a:solidFill>
                  <a:prstClr val="black"/>
                </a:solidFill>
              </a:rPr>
              <a:pPr latinLnBrk="0">
                <a:defRPr lang="en-US"/>
              </a:pPr>
              <a:t>2019-12-12</a:t>
            </a:fld>
            <a:endParaRPr lang="ko-KR" altLang="ko-KR">
              <a:solidFill>
                <a:prstClr val="black"/>
              </a:solidFill>
            </a:endParaRPr>
          </a:p>
        </p:txBody>
      </p:sp>
      <p:sp>
        <p:nvSpPr>
          <p:cNvPr id="5" name="Footer Placeholder 4"/>
          <p:cNvSpPr>
            <a:spLocks noGrp="1"/>
          </p:cNvSpPr>
          <p:nvPr>
            <p:ph type="ftr" sz="quarter" idx="3"/>
          </p:nvPr>
        </p:nvSpPr>
        <p:spPr>
          <a:xfrm>
            <a:off x="4163567" y="6216302"/>
            <a:ext cx="3860846" cy="503465"/>
          </a:xfrm>
          <a:prstGeom prst="rect">
            <a:avLst/>
          </a:prstGeom>
          <a:noFill/>
          <a:ln w="25400" cap="flat" cmpd="sng" algn="ctr">
            <a:noFill/>
            <a:prstDash val="solid"/>
            <a:round/>
          </a:ln>
        </p:spPr>
        <p:txBody>
          <a:bodyPr vert="horz" wrap="square" lIns="89994" tIns="46783" rIns="89994" bIns="46783" anchor="ctr">
            <a:noAutofit/>
          </a:bodyPr>
          <a:lstStyle>
            <a:lvl1pPr algn="ctr">
              <a:defRPr sz="1200">
                <a:solidFill>
                  <a:schemeClr val="tx1">
                    <a:tint val="75000"/>
                  </a:schemeClr>
                </a:solidFill>
              </a:defRPr>
            </a:lvl1pPr>
          </a:lstStyle>
          <a:p>
            <a:pPr marL="449899" indent="-449899" defTabSz="899908" latinLnBrk="0">
              <a:lnSpc>
                <a:spcPct val="110000"/>
              </a:lnSpc>
              <a:spcBef>
                <a:spcPct val="0"/>
              </a:spcBef>
              <a:spcAft>
                <a:spcPct val="0"/>
              </a:spcAft>
              <a:buClr>
                <a:srgbClr val="000000">
                  <a:alpha val="100000"/>
                </a:srgbClr>
              </a:buClr>
              <a:buSzPct val="100000"/>
              <a:defRPr lang="en-US"/>
            </a:pPr>
            <a:endParaRPr lang="en-US" sz="1400" spc="5">
              <a:solidFill>
                <a:prstClr val="black"/>
              </a:solidFill>
              <a:latin typeface="Gulim"/>
              <a:ea typeface="Gulim"/>
              <a:cs typeface="+mj-cs"/>
              <a:sym typeface="Gulim"/>
            </a:endParaRPr>
          </a:p>
        </p:txBody>
      </p:sp>
      <p:sp>
        <p:nvSpPr>
          <p:cNvPr id="8" name="Slide Number Placeholder 5"/>
          <p:cNvSpPr>
            <a:spLocks noGrp="1"/>
          </p:cNvSpPr>
          <p:nvPr>
            <p:ph type="sldNum" sz="quarter" idx="10"/>
          </p:nvPr>
        </p:nvSpPr>
        <p:spPr>
          <a:xfrm>
            <a:off x="8735672" y="6454120"/>
            <a:ext cx="2844865" cy="265647"/>
          </a:xfrm>
        </p:spPr>
        <p:txBody>
          <a:bodyPr vert="horz" wrap="square" lIns="89994" tIns="46783" rIns="89994" bIns="46783" anchor="ctr">
            <a:noAutofit/>
          </a:bodyPr>
          <a:lstStyle>
            <a:lvl1pPr algn="r">
              <a:defRPr sz="1000"/>
            </a:lvl1pPr>
          </a:lstStyle>
          <a:p>
            <a:pPr latinLnBrk="0">
              <a:defRPr lang="en-US"/>
            </a:pPr>
            <a:fld id="{800C6A38-4290-41DD-B95C-4155372FD4AF}" type="slidenum">
              <a:rPr lang="ko-KR" altLang="en-US">
                <a:solidFill>
                  <a:prstClr val="black"/>
                </a:solidFill>
              </a:rPr>
              <a:pPr latinLnBrk="0">
                <a:defRPr lang="en-US"/>
              </a:pPr>
              <a:t>‹#›</a:t>
            </a:fld>
            <a:endParaRPr lang="ko-KR" altLang="en-US">
              <a:solidFill>
                <a:prstClr val="black"/>
              </a:solidFill>
            </a:endParaRPr>
          </a:p>
        </p:txBody>
      </p:sp>
    </p:spTree>
    <p:extLst>
      <p:ext uri="{BB962C8B-B14F-4D97-AF65-F5344CB8AC3E}">
        <p14:creationId xmlns:p14="http://schemas.microsoft.com/office/powerpoint/2010/main" xmlns="" val="5997259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iming>
    <p:tnLst>
      <p:par>
        <p:cTn id="1" dur="indefinite" restart="never" nodeType="tmRoot"/>
      </p:par>
    </p:tnLst>
  </p:timing>
  <p:hf hdr="0" ftr="0" dt="0"/>
  <p:txStyles>
    <p:titleStyle>
      <a:lvl1pPr algn="ctr" defTabSz="914194" rtl="0" eaLnBrk="1" latinLnBrk="0" hangingPunct="1">
        <a:spcBef>
          <a:spcPct val="0"/>
        </a:spcBef>
        <a:buNone/>
        <a:defRPr sz="4399" kern="1200">
          <a:solidFill>
            <a:schemeClr val="tx1"/>
          </a:solidFill>
          <a:latin typeface="+mj-lt"/>
          <a:ea typeface="+mj-ea"/>
          <a:cs typeface="+mj-cs"/>
        </a:defRPr>
      </a:lvl1pPr>
      <a:lvl2pPr eaLnBrk="1" latinLnBrk="0" hangingPunct="1">
        <a:defRPr>
          <a:solidFill>
            <a:schemeClr val="tx2"/>
          </a:solidFill>
        </a:defRPr>
      </a:lvl2pPr>
      <a:lvl3pPr eaLnBrk="1" latinLnBrk="0" hangingPunct="1">
        <a:defRPr>
          <a:solidFill>
            <a:schemeClr val="tx2"/>
          </a:solidFill>
        </a:defRPr>
      </a:lvl3pPr>
      <a:lvl4pPr eaLnBrk="1" latinLnBrk="0" hangingPunct="1">
        <a:defRPr>
          <a:solidFill>
            <a:schemeClr val="tx2"/>
          </a:solidFill>
        </a:defRPr>
      </a:lvl4pPr>
      <a:lvl5pPr eaLnBrk="1" latinLnBrk="0" hangingPunct="1">
        <a:defRPr>
          <a:solidFill>
            <a:schemeClr val="tx2"/>
          </a:solidFill>
        </a:defRPr>
      </a:lvl5pPr>
      <a:lvl6pPr eaLnBrk="1" latinLnBrk="0" hangingPunct="1">
        <a:defRPr>
          <a:solidFill>
            <a:schemeClr val="tx2"/>
          </a:solidFill>
        </a:defRPr>
      </a:lvl6pPr>
      <a:lvl7pPr eaLnBrk="1" latinLnBrk="0" hangingPunct="1">
        <a:defRPr>
          <a:solidFill>
            <a:schemeClr val="tx2"/>
          </a:solidFill>
        </a:defRPr>
      </a:lvl7pPr>
      <a:lvl8pPr eaLnBrk="1" latinLnBrk="0" hangingPunct="1">
        <a:defRPr>
          <a:solidFill>
            <a:schemeClr val="tx2"/>
          </a:solidFill>
        </a:defRPr>
      </a:lvl8pPr>
      <a:lvl9pPr eaLnBrk="1" latinLnBrk="0" hangingPunct="1">
        <a:defRPr>
          <a:solidFill>
            <a:schemeClr val="tx2"/>
          </a:solidFill>
        </a:defRPr>
      </a:lvl9pPr>
    </p:titleStyle>
    <p:bodyStyle>
      <a:lvl1pPr marL="342822" indent="-342822" algn="l" defTabSz="914194" rtl="0" eaLnBrk="1" latinLnBrk="0" hangingPunct="1">
        <a:spcBef>
          <a:spcPct val="20000"/>
        </a:spcBef>
        <a:buFont typeface="Arial"/>
        <a:buChar char="•"/>
        <a:defRPr sz="3199" kern="1200">
          <a:solidFill>
            <a:schemeClr val="tx1"/>
          </a:solidFill>
          <a:latin typeface="+mn-lt"/>
          <a:ea typeface="+mn-ea"/>
          <a:cs typeface="+mn-cs"/>
        </a:defRPr>
      </a:lvl1pPr>
      <a:lvl2pPr marL="742783" indent="-285686" algn="l" defTabSz="914194" rtl="0" eaLnBrk="1" latinLnBrk="0" hangingPunct="1">
        <a:spcBef>
          <a:spcPct val="20000"/>
        </a:spcBef>
        <a:buFont typeface="Arial"/>
        <a:buChar char="–"/>
        <a:defRPr sz="2799" kern="1200">
          <a:solidFill>
            <a:schemeClr val="tx1"/>
          </a:solidFill>
          <a:latin typeface="+mn-lt"/>
          <a:ea typeface="+mn-ea"/>
          <a:cs typeface="+mn-cs"/>
        </a:defRPr>
      </a:lvl2pPr>
      <a:lvl3pPr marL="1142742" indent="-228549" algn="l" defTabSz="914194" rtl="0" eaLnBrk="1" latinLnBrk="0" hangingPunct="1">
        <a:spcBef>
          <a:spcPct val="20000"/>
        </a:spcBef>
        <a:buFont typeface="Arial"/>
        <a:buChar char="•"/>
        <a:defRPr sz="2400" kern="1200">
          <a:solidFill>
            <a:schemeClr val="tx1"/>
          </a:solidFill>
          <a:latin typeface="+mn-lt"/>
          <a:ea typeface="+mn-ea"/>
          <a:cs typeface="+mn-cs"/>
        </a:defRPr>
      </a:lvl3pPr>
      <a:lvl4pPr marL="1599840" indent="-228549" algn="l" defTabSz="914194" rtl="0" eaLnBrk="1" latinLnBrk="0" hangingPunct="1">
        <a:spcBef>
          <a:spcPct val="20000"/>
        </a:spcBef>
        <a:buFont typeface="Arial"/>
        <a:buChar char="–"/>
        <a:defRPr sz="2000" kern="1200">
          <a:solidFill>
            <a:schemeClr val="tx1"/>
          </a:solidFill>
          <a:latin typeface="+mn-lt"/>
          <a:ea typeface="+mn-ea"/>
          <a:cs typeface="+mn-cs"/>
        </a:defRPr>
      </a:lvl4pPr>
      <a:lvl5pPr marL="2056938" indent="-228549" algn="l" defTabSz="914194" rtl="0" eaLnBrk="1" latinLnBrk="0" hangingPunct="1">
        <a:spcBef>
          <a:spcPct val="20000"/>
        </a:spcBef>
        <a:buFont typeface="Arial"/>
        <a:buChar char="»"/>
        <a:defRPr sz="2000" kern="1200">
          <a:solidFill>
            <a:schemeClr val="tx1"/>
          </a:solidFill>
          <a:latin typeface="+mn-lt"/>
          <a:ea typeface="+mn-ea"/>
          <a:cs typeface="+mn-cs"/>
        </a:defRPr>
      </a:lvl5pPr>
      <a:lvl6pPr marL="2514034" indent="-228549" algn="l" defTabSz="914194" rtl="0" eaLnBrk="1" latinLnBrk="0" hangingPunct="1">
        <a:spcBef>
          <a:spcPct val="20000"/>
        </a:spcBef>
        <a:buFont typeface="Arial"/>
        <a:buChar char="•"/>
        <a:defRPr sz="2000" kern="1200">
          <a:solidFill>
            <a:schemeClr val="tx1"/>
          </a:solidFill>
          <a:latin typeface="+mn-lt"/>
          <a:ea typeface="+mn-ea"/>
          <a:cs typeface="+mn-cs"/>
        </a:defRPr>
      </a:lvl6pPr>
      <a:lvl7pPr marL="2971132" indent="-228549" algn="l" defTabSz="914194" rtl="0" eaLnBrk="1" latinLnBrk="0" hangingPunct="1">
        <a:spcBef>
          <a:spcPct val="20000"/>
        </a:spcBef>
        <a:buFont typeface="Arial"/>
        <a:buChar char="•"/>
        <a:defRPr sz="2000" kern="1200">
          <a:solidFill>
            <a:schemeClr val="tx1"/>
          </a:solidFill>
          <a:latin typeface="+mn-lt"/>
          <a:ea typeface="+mn-ea"/>
          <a:cs typeface="+mn-cs"/>
        </a:defRPr>
      </a:lvl7pPr>
      <a:lvl8pPr marL="3428229" indent="-228549" algn="l" defTabSz="914194" rtl="0" eaLnBrk="1" latinLnBrk="0" hangingPunct="1">
        <a:spcBef>
          <a:spcPct val="20000"/>
        </a:spcBef>
        <a:buFont typeface="Arial"/>
        <a:buChar char="•"/>
        <a:defRPr sz="2000" kern="1200">
          <a:solidFill>
            <a:schemeClr val="tx1"/>
          </a:solidFill>
          <a:latin typeface="+mn-lt"/>
          <a:ea typeface="+mn-ea"/>
          <a:cs typeface="+mn-cs"/>
        </a:defRPr>
      </a:lvl8pPr>
      <a:lvl9pPr marL="3885326" indent="-228549" algn="l" defTabSz="91419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194" rtl="0" eaLnBrk="1" latinLnBrk="0" hangingPunct="1">
        <a:defRPr sz="1800" kern="1200">
          <a:solidFill>
            <a:schemeClr val="tx1"/>
          </a:solidFill>
          <a:latin typeface="+mn-lt"/>
          <a:ea typeface="+mn-ea"/>
          <a:cs typeface="+mn-cs"/>
        </a:defRPr>
      </a:lvl1pPr>
      <a:lvl2pPr marL="457098" algn="l" defTabSz="914194" rtl="0" eaLnBrk="1" latinLnBrk="0" hangingPunct="1">
        <a:defRPr sz="1800" kern="1200">
          <a:solidFill>
            <a:schemeClr val="tx1"/>
          </a:solidFill>
          <a:latin typeface="+mn-lt"/>
          <a:ea typeface="+mn-ea"/>
          <a:cs typeface="+mn-cs"/>
        </a:defRPr>
      </a:lvl2pPr>
      <a:lvl3pPr marL="914194" algn="l" defTabSz="914194" rtl="0" eaLnBrk="1" latinLnBrk="0" hangingPunct="1">
        <a:defRPr sz="1800" kern="1200">
          <a:solidFill>
            <a:schemeClr val="tx1"/>
          </a:solidFill>
          <a:latin typeface="+mn-lt"/>
          <a:ea typeface="+mn-ea"/>
          <a:cs typeface="+mn-cs"/>
        </a:defRPr>
      </a:lvl3pPr>
      <a:lvl4pPr marL="1371292" algn="l" defTabSz="914194" rtl="0" eaLnBrk="1" latinLnBrk="0" hangingPunct="1">
        <a:defRPr sz="1800" kern="1200">
          <a:solidFill>
            <a:schemeClr val="tx1"/>
          </a:solidFill>
          <a:latin typeface="+mn-lt"/>
          <a:ea typeface="+mn-ea"/>
          <a:cs typeface="+mn-cs"/>
        </a:defRPr>
      </a:lvl4pPr>
      <a:lvl5pPr marL="1828389" algn="l" defTabSz="914194" rtl="0" eaLnBrk="1" latinLnBrk="0" hangingPunct="1">
        <a:defRPr sz="1800" kern="1200">
          <a:solidFill>
            <a:schemeClr val="tx1"/>
          </a:solidFill>
          <a:latin typeface="+mn-lt"/>
          <a:ea typeface="+mn-ea"/>
          <a:cs typeface="+mn-cs"/>
        </a:defRPr>
      </a:lvl5pPr>
      <a:lvl6pPr marL="2285486" algn="l" defTabSz="914194" rtl="0" eaLnBrk="1" latinLnBrk="0" hangingPunct="1">
        <a:defRPr sz="1800" kern="1200">
          <a:solidFill>
            <a:schemeClr val="tx1"/>
          </a:solidFill>
          <a:latin typeface="+mn-lt"/>
          <a:ea typeface="+mn-ea"/>
          <a:cs typeface="+mn-cs"/>
        </a:defRPr>
      </a:lvl6pPr>
      <a:lvl7pPr marL="2742582" algn="l" defTabSz="914194" rtl="0" eaLnBrk="1" latinLnBrk="0" hangingPunct="1">
        <a:defRPr sz="1800" kern="1200">
          <a:solidFill>
            <a:schemeClr val="tx1"/>
          </a:solidFill>
          <a:latin typeface="+mn-lt"/>
          <a:ea typeface="+mn-ea"/>
          <a:cs typeface="+mn-cs"/>
        </a:defRPr>
      </a:lvl7pPr>
      <a:lvl8pPr marL="3199680" algn="l" defTabSz="914194" rtl="0" eaLnBrk="1" latinLnBrk="0" hangingPunct="1">
        <a:defRPr sz="1800" kern="1200">
          <a:solidFill>
            <a:schemeClr val="tx1"/>
          </a:solidFill>
          <a:latin typeface="+mn-lt"/>
          <a:ea typeface="+mn-ea"/>
          <a:cs typeface="+mn-cs"/>
        </a:defRPr>
      </a:lvl8pPr>
      <a:lvl9pPr marL="3656777" algn="l" defTabSz="91419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609441" y="274638"/>
            <a:ext cx="1096994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609441" y="1600206"/>
            <a:ext cx="10969943"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pic>
        <p:nvPicPr>
          <p:cNvPr id="1028" name="Picture 15" descr="gist_en_extened">
            <a:hlinkClick r:id="rId13"/>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334353" y="6308725"/>
            <a:ext cx="672924"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4"/>
          </p:nvPr>
        </p:nvSpPr>
        <p:spPr>
          <a:xfrm>
            <a:off x="10318187" y="6381764"/>
            <a:ext cx="960716" cy="365125"/>
          </a:xfrm>
          <a:prstGeom prst="rect">
            <a:avLst/>
          </a:prstGeom>
        </p:spPr>
        <p:txBody>
          <a:bodyPr vert="horz" wrap="square" lIns="91440" tIns="45720" rIns="91440" bIns="45720" numCol="1" anchor="ctr" anchorCtr="0" compatLnSpc="1">
            <a:prstTxWarp prst="textNoShape">
              <a:avLst/>
            </a:prstTxWarp>
          </a:bodyPr>
          <a:lstStyle>
            <a:lvl1pPr algn="ctr">
              <a:defRPr sz="900">
                <a:solidFill>
                  <a:srgbClr val="898989"/>
                </a:solidFill>
              </a:defRPr>
            </a:lvl1pPr>
          </a:lstStyle>
          <a:p>
            <a:pPr fontAlgn="base">
              <a:spcBef>
                <a:spcPct val="0"/>
              </a:spcBef>
              <a:spcAft>
                <a:spcPct val="0"/>
              </a:spcAft>
            </a:pPr>
            <a:fld id="{82F5A965-20A0-48FF-B074-BA0E19D77D87}" type="slidenum">
              <a:rPr kumimoji="1" lang="ko-KR" altLang="en-US" smtClean="0">
                <a:latin typeface="Comic Sans MS" panose="030F0702030302020204" pitchFamily="66" charset="0"/>
                <a:ea typeface="굴림" panose="020B0600000101010101" pitchFamily="34" charset="-127"/>
              </a:rPr>
              <a:pPr fontAlgn="base">
                <a:spcBef>
                  <a:spcPct val="0"/>
                </a:spcBef>
                <a:spcAft>
                  <a:spcPct val="0"/>
                </a:spcAft>
              </a:pPr>
              <a:t>‹#›</a:t>
            </a:fld>
            <a:endParaRPr kumimoji="1" lang="ko-KR" altLang="en-US" smtClean="0">
              <a:latin typeface="Comic Sans MS" panose="030F0702030302020204" pitchFamily="66" charset="0"/>
              <a:ea typeface="굴림" panose="020B0600000101010101" pitchFamily="34" charset="-127"/>
            </a:endParaRPr>
          </a:p>
        </p:txBody>
      </p:sp>
    </p:spTree>
    <p:extLst>
      <p:ext uri="{BB962C8B-B14F-4D97-AF65-F5344CB8AC3E}">
        <p14:creationId xmlns:p14="http://schemas.microsoft.com/office/powerpoint/2010/main" xmlns="" val="13758117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718" r:id="rId9"/>
    <p:sldLayoutId id="2147483719" r:id="rId10"/>
    <p:sldLayoutId id="2147483720" r:id="rId11"/>
  </p:sldLayoutIdLst>
  <p:timing>
    <p:tnLst>
      <p:par>
        <p:cTn id="1" dur="indefinite" restart="never" nodeType="tmRoot"/>
      </p:par>
    </p:tnLst>
  </p:timing>
  <p:hf hdr="0" ftr="0" dt="0"/>
  <p:txStyles>
    <p:titleStyle>
      <a:lvl1pPr algn="ctr" rtl="0" eaLnBrk="1" fontAlgn="base" latinLnBrk="1" hangingPunct="1">
        <a:spcBef>
          <a:spcPct val="0"/>
        </a:spcBef>
        <a:spcAft>
          <a:spcPct val="0"/>
        </a:spcAft>
        <a:defRPr sz="3300" kern="1200">
          <a:solidFill>
            <a:schemeClr val="tx1"/>
          </a:solidFill>
          <a:latin typeface="+mj-lt"/>
          <a:ea typeface="+mj-ea"/>
          <a:cs typeface="맑은 고딕" charset="0"/>
        </a:defRPr>
      </a:lvl1pPr>
      <a:lvl2pPr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cs typeface="맑은 고딕" charset="0"/>
        </a:defRPr>
      </a:lvl2pPr>
      <a:lvl3pPr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cs typeface="맑은 고딕" charset="0"/>
        </a:defRPr>
      </a:lvl3pPr>
      <a:lvl4pPr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cs typeface="맑은 고딕" charset="0"/>
        </a:defRPr>
      </a:lvl4pPr>
      <a:lvl5pPr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cs typeface="맑은 고딕" charset="0"/>
        </a:defRPr>
      </a:lvl5pPr>
      <a:lvl6pPr marL="342891"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defRPr>
      </a:lvl6pPr>
      <a:lvl7pPr marL="685783"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defRPr>
      </a:lvl7pPr>
      <a:lvl8pPr marL="1028674"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defRPr>
      </a:lvl8pPr>
      <a:lvl9pPr marL="1371566" algn="ctr" rtl="0" eaLnBrk="1" fontAlgn="base" latinLnBrk="1" hangingPunct="1">
        <a:spcBef>
          <a:spcPct val="0"/>
        </a:spcBef>
        <a:spcAft>
          <a:spcPct val="0"/>
        </a:spcAft>
        <a:defRPr sz="3300">
          <a:solidFill>
            <a:schemeClr val="tx1"/>
          </a:solidFill>
          <a:latin typeface="맑은 고딕" pitchFamily="50" charset="-127"/>
          <a:ea typeface="맑은 고딕" pitchFamily="50" charset="-127"/>
        </a:defRPr>
      </a:lvl9pPr>
    </p:titleStyle>
    <p:bodyStyle>
      <a:lvl1pPr marL="257168" indent="-257168" algn="l" rtl="0" eaLnBrk="1" fontAlgn="base" latinLnBrk="1" hangingPunct="1">
        <a:spcBef>
          <a:spcPct val="20000"/>
        </a:spcBef>
        <a:spcAft>
          <a:spcPct val="0"/>
        </a:spcAft>
        <a:buFont typeface="Arial" panose="020B0604020202020204" pitchFamily="34" charset="0"/>
        <a:buChar char="•"/>
        <a:defRPr sz="2400" kern="1200">
          <a:solidFill>
            <a:schemeClr val="tx1"/>
          </a:solidFill>
          <a:latin typeface="+mn-lt"/>
          <a:ea typeface="+mn-ea"/>
          <a:cs typeface="맑은 고딕" charset="0"/>
        </a:defRPr>
      </a:lvl1pPr>
      <a:lvl2pPr marL="557199" indent="-214308" algn="l" rtl="0" eaLnBrk="1" fontAlgn="base" latinLnBrk="1" hangingPunct="1">
        <a:spcBef>
          <a:spcPct val="20000"/>
        </a:spcBef>
        <a:spcAft>
          <a:spcPct val="0"/>
        </a:spcAft>
        <a:buFont typeface="Arial" panose="020B0604020202020204" pitchFamily="34" charset="0"/>
        <a:buChar char="–"/>
        <a:defRPr sz="2100" kern="1200">
          <a:solidFill>
            <a:schemeClr val="tx1"/>
          </a:solidFill>
          <a:latin typeface="+mn-lt"/>
          <a:ea typeface="+mn-ea"/>
          <a:cs typeface="맑은 고딕" charset="0"/>
        </a:defRPr>
      </a:lvl2pPr>
      <a:lvl3pPr marL="857229" indent="-171446" algn="l" rtl="0" eaLnBrk="1" fontAlgn="base" latinLnBrk="1" hangingPunct="1">
        <a:spcBef>
          <a:spcPct val="20000"/>
        </a:spcBef>
        <a:spcAft>
          <a:spcPct val="0"/>
        </a:spcAft>
        <a:buFont typeface="Arial" panose="020B0604020202020204" pitchFamily="34" charset="0"/>
        <a:buChar char="•"/>
        <a:defRPr sz="1800" kern="1200">
          <a:solidFill>
            <a:schemeClr val="tx1"/>
          </a:solidFill>
          <a:latin typeface="+mn-lt"/>
          <a:ea typeface="+mn-ea"/>
          <a:cs typeface="맑은 고딕" charset="0"/>
        </a:defRPr>
      </a:lvl3pPr>
      <a:lvl4pPr marL="1200121" indent="-171446" algn="l" rtl="0" eaLnBrk="1" fontAlgn="base" latinLnBrk="1" hangingPunct="1">
        <a:spcBef>
          <a:spcPct val="20000"/>
        </a:spcBef>
        <a:spcAft>
          <a:spcPct val="0"/>
        </a:spcAft>
        <a:buFont typeface="Arial" panose="020B0604020202020204" pitchFamily="34" charset="0"/>
        <a:buChar char="–"/>
        <a:defRPr sz="1500" kern="1200">
          <a:solidFill>
            <a:schemeClr val="tx1"/>
          </a:solidFill>
          <a:latin typeface="+mn-lt"/>
          <a:ea typeface="+mn-ea"/>
          <a:cs typeface="맑은 고딕" charset="0"/>
        </a:defRPr>
      </a:lvl4pPr>
      <a:lvl5pPr marL="1543012" indent="-171446" algn="l" rtl="0" eaLnBrk="1" fontAlgn="base" latinLnBrk="1" hangingPunct="1">
        <a:spcBef>
          <a:spcPct val="20000"/>
        </a:spcBef>
        <a:spcAft>
          <a:spcPct val="0"/>
        </a:spcAft>
        <a:buFont typeface="Arial" panose="020B0604020202020204" pitchFamily="34" charset="0"/>
        <a:buChar char="»"/>
        <a:defRPr sz="1500" kern="1200">
          <a:solidFill>
            <a:schemeClr val="tx1"/>
          </a:solidFill>
          <a:latin typeface="+mn-lt"/>
          <a:ea typeface="+mn-ea"/>
          <a:cs typeface="맑은 고딕" charset="0"/>
        </a:defRPr>
      </a:lvl5pPr>
      <a:lvl6pPr marL="1885904" indent="-171446" algn="l" defTabSz="685783" rtl="0" eaLnBrk="1" latinLnBrk="1"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1"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1" hangingPunct="1">
        <a:spcBef>
          <a:spcPct val="20000"/>
        </a:spcBef>
        <a:buFont typeface="Arial" pitchFamily="34" charset="0"/>
        <a:buChar char="•"/>
        <a:defRPr sz="1500" kern="1200">
          <a:solidFill>
            <a:schemeClr val="tx1"/>
          </a:solidFill>
          <a:latin typeface="+mn-lt"/>
          <a:ea typeface="+mn-ea"/>
          <a:cs typeface="+mn-cs"/>
        </a:defRPr>
      </a:lvl8pPr>
      <a:lvl9pPr marL="2914578" indent="-171446" algn="l" defTabSz="685783" rtl="0" eaLnBrk="1" latinLnBrk="1"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ko-KR"/>
      </a:defPPr>
      <a:lvl1pPr marL="0" algn="l" defTabSz="685783" rtl="0" eaLnBrk="1" latinLnBrk="1" hangingPunct="1">
        <a:defRPr sz="1351" kern="1200">
          <a:solidFill>
            <a:schemeClr val="tx1"/>
          </a:solidFill>
          <a:latin typeface="+mn-lt"/>
          <a:ea typeface="+mn-ea"/>
          <a:cs typeface="+mn-cs"/>
        </a:defRPr>
      </a:lvl1pPr>
      <a:lvl2pPr marL="342891" algn="l" defTabSz="685783" rtl="0" eaLnBrk="1" latinLnBrk="1" hangingPunct="1">
        <a:defRPr sz="1351" kern="1200">
          <a:solidFill>
            <a:schemeClr val="tx1"/>
          </a:solidFill>
          <a:latin typeface="+mn-lt"/>
          <a:ea typeface="+mn-ea"/>
          <a:cs typeface="+mn-cs"/>
        </a:defRPr>
      </a:lvl2pPr>
      <a:lvl3pPr marL="685783" algn="l" defTabSz="685783" rtl="0" eaLnBrk="1" latinLnBrk="1" hangingPunct="1">
        <a:defRPr sz="1351" kern="1200">
          <a:solidFill>
            <a:schemeClr val="tx1"/>
          </a:solidFill>
          <a:latin typeface="+mn-lt"/>
          <a:ea typeface="+mn-ea"/>
          <a:cs typeface="+mn-cs"/>
        </a:defRPr>
      </a:lvl3pPr>
      <a:lvl4pPr marL="1028674" algn="l" defTabSz="685783" rtl="0" eaLnBrk="1" latinLnBrk="1" hangingPunct="1">
        <a:defRPr sz="1351" kern="1200">
          <a:solidFill>
            <a:schemeClr val="tx1"/>
          </a:solidFill>
          <a:latin typeface="+mn-lt"/>
          <a:ea typeface="+mn-ea"/>
          <a:cs typeface="+mn-cs"/>
        </a:defRPr>
      </a:lvl4pPr>
      <a:lvl5pPr marL="1371566" algn="l" defTabSz="685783" rtl="0" eaLnBrk="1" latinLnBrk="1" hangingPunct="1">
        <a:defRPr sz="1351" kern="1200">
          <a:solidFill>
            <a:schemeClr val="tx1"/>
          </a:solidFill>
          <a:latin typeface="+mn-lt"/>
          <a:ea typeface="+mn-ea"/>
          <a:cs typeface="+mn-cs"/>
        </a:defRPr>
      </a:lvl5pPr>
      <a:lvl6pPr marL="1714457" algn="l" defTabSz="685783" rtl="0" eaLnBrk="1" latinLnBrk="1" hangingPunct="1">
        <a:defRPr sz="1351" kern="1200">
          <a:solidFill>
            <a:schemeClr val="tx1"/>
          </a:solidFill>
          <a:latin typeface="+mn-lt"/>
          <a:ea typeface="+mn-ea"/>
          <a:cs typeface="+mn-cs"/>
        </a:defRPr>
      </a:lvl6pPr>
      <a:lvl7pPr marL="2057349" algn="l" defTabSz="685783" rtl="0" eaLnBrk="1" latinLnBrk="1" hangingPunct="1">
        <a:defRPr sz="1351" kern="1200">
          <a:solidFill>
            <a:schemeClr val="tx1"/>
          </a:solidFill>
          <a:latin typeface="+mn-lt"/>
          <a:ea typeface="+mn-ea"/>
          <a:cs typeface="+mn-cs"/>
        </a:defRPr>
      </a:lvl7pPr>
      <a:lvl8pPr marL="2400240" algn="l" defTabSz="685783" rtl="0" eaLnBrk="1" latinLnBrk="1" hangingPunct="1">
        <a:defRPr sz="1351" kern="1200">
          <a:solidFill>
            <a:schemeClr val="tx1"/>
          </a:solidFill>
          <a:latin typeface="+mn-lt"/>
          <a:ea typeface="+mn-ea"/>
          <a:cs typeface="+mn-cs"/>
        </a:defRPr>
      </a:lvl8pPr>
      <a:lvl9pPr marL="2743131" algn="l" defTabSz="685783" rtl="0" eaLnBrk="1" latinLnBrk="1"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5" y="365129"/>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7985"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7981" y="6356405"/>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A6C41C-B546-486E-A0A2-D50C1E0563D7}"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12/12/2019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7550" y="6356405"/>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608358" y="6356405"/>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8A8D2C8-7BEB-4EA3-BB97-80409E761DC9}"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490012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609441" y="274638"/>
            <a:ext cx="1096994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609441" y="1600204"/>
            <a:ext cx="10969943"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pic>
        <p:nvPicPr>
          <p:cNvPr id="1028" name="Picture 15" descr="gist_en_extened">
            <a:hlinkClick r:id="rId10"/>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34351" y="6308725"/>
            <a:ext cx="672924"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4"/>
          </p:nvPr>
        </p:nvSpPr>
        <p:spPr>
          <a:xfrm>
            <a:off x="10318183" y="6381758"/>
            <a:ext cx="960716"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marL="0" marR="0" lvl="0" indent="0" algn="ctr" defTabSz="914400" rtl="0" eaLnBrk="1" fontAlgn="base" latinLnBrk="1" hangingPunct="1">
              <a:lnSpc>
                <a:spcPct val="100000"/>
              </a:lnSpc>
              <a:spcBef>
                <a:spcPct val="0"/>
              </a:spcBef>
              <a:spcAft>
                <a:spcPct val="0"/>
              </a:spcAft>
              <a:buClrTx/>
              <a:buSzTx/>
              <a:buFontTx/>
              <a:buNone/>
              <a:tabLst/>
              <a:defRPr/>
            </a:pPr>
            <a:fld id="{82F5A965-20A0-48FF-B074-BA0E19D77D87}" type="slidenum">
              <a:rPr kumimoji="1" lang="ko-KR" altLang="en-US" sz="1200" b="0" i="0" u="none" strike="noStrike" kern="1200" cap="none" spc="0" normalizeH="0" baseline="0" noProof="0" smtClean="0">
                <a:ln>
                  <a:noFill/>
                </a:ln>
                <a:solidFill>
                  <a:srgbClr val="898989"/>
                </a:solidFill>
                <a:effectLst/>
                <a:uLnTx/>
                <a:uFillTx/>
                <a:latin typeface="Comic Sans MS" panose="030F0702030302020204" pitchFamily="66" charset="0"/>
                <a:ea typeface="굴림" panose="020B0600000101010101" pitchFamily="34" charset="-127"/>
                <a:cs typeface="+mn-cs"/>
              </a:rPr>
              <a:pPr marL="0" marR="0" lvl="0" indent="0" algn="ctr" defTabSz="914400" rtl="0" eaLnBrk="1" fontAlgn="base" latinLnBrk="1" hangingPunct="1">
                <a:lnSpc>
                  <a:spcPct val="100000"/>
                </a:lnSpc>
                <a:spcBef>
                  <a:spcPct val="0"/>
                </a:spcBef>
                <a:spcAft>
                  <a:spcPct val="0"/>
                </a:spcAft>
                <a:buClrTx/>
                <a:buSzTx/>
                <a:buFontTx/>
                <a:buNone/>
                <a:tabLst/>
                <a:defRPr/>
              </a:pPr>
              <a:t>‹#›</a:t>
            </a:fld>
            <a:endParaRPr kumimoji="1" lang="ko-KR" altLang="en-US" sz="1200" b="0" i="0" u="none" strike="noStrike" kern="1200" cap="none" spc="0" normalizeH="0" baseline="0" noProof="0" smtClean="0">
              <a:ln>
                <a:noFill/>
              </a:ln>
              <a:solidFill>
                <a:srgbClr val="898989"/>
              </a:solidFill>
              <a:effectLst/>
              <a:uLnTx/>
              <a:uFillTx/>
              <a:latin typeface="Comic Sans MS" panose="030F0702030302020204" pitchFamily="66" charset="0"/>
              <a:ea typeface="굴림" panose="020B0600000101010101" pitchFamily="34" charset="-127"/>
              <a:cs typeface="+mn-cs"/>
            </a:endParaRPr>
          </a:p>
        </p:txBody>
      </p:sp>
    </p:spTree>
    <p:extLst>
      <p:ext uri="{BB962C8B-B14F-4D97-AF65-F5344CB8AC3E}">
        <p14:creationId xmlns:p14="http://schemas.microsoft.com/office/powerpoint/2010/main" xmlns="" val="405308174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Lst>
  <p:timing>
    <p:tnLst>
      <p:par>
        <p:cTn id="1" dur="indefinite" restart="never" nodeType="tmRoot"/>
      </p:par>
    </p:tnLst>
  </p:timing>
  <p:hf hdr="0" ftr="0" dt="0"/>
  <p:txStyles>
    <p:titleStyle>
      <a:lvl1pPr algn="ctr" rtl="0" eaLnBrk="1" fontAlgn="base" latinLnBrk="1" hangingPunct="1">
        <a:spcBef>
          <a:spcPct val="0"/>
        </a:spcBef>
        <a:spcAft>
          <a:spcPct val="0"/>
        </a:spcAft>
        <a:defRPr sz="4400" kern="1200">
          <a:solidFill>
            <a:schemeClr val="tx1"/>
          </a:solidFill>
          <a:latin typeface="+mj-lt"/>
          <a:ea typeface="+mj-ea"/>
          <a:cs typeface="맑은 고딕" charset="0"/>
        </a:defRPr>
      </a:lvl1pPr>
      <a:lvl2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cs typeface="맑은 고딕" charset="0"/>
        </a:defRPr>
      </a:lvl2pPr>
      <a:lvl3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cs typeface="맑은 고딕" charset="0"/>
        </a:defRPr>
      </a:lvl3pPr>
      <a:lvl4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cs typeface="맑은 고딕" charset="0"/>
        </a:defRPr>
      </a:lvl4pPr>
      <a:lvl5pPr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cs typeface="맑은 고딕" charset="0"/>
        </a:defRPr>
      </a:lvl5pPr>
      <a:lvl6pPr marL="4572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6pPr>
      <a:lvl7pPr marL="9144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7pPr>
      <a:lvl8pPr marL="13716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8pPr>
      <a:lvl9pPr marL="1828800" algn="ctr" rtl="0" eaLnBrk="1" fontAlgn="base" latinLnBrk="1" hangingPunct="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1" fontAlgn="base" latinLnBrk="1" hangingPunct="1">
        <a:spcBef>
          <a:spcPct val="20000"/>
        </a:spcBef>
        <a:spcAft>
          <a:spcPct val="0"/>
        </a:spcAft>
        <a:buFont typeface="Arial" panose="020B0604020202020204" pitchFamily="34" charset="0"/>
        <a:buChar char="•"/>
        <a:defRPr sz="3200" kern="1200">
          <a:solidFill>
            <a:schemeClr val="tx1"/>
          </a:solidFill>
          <a:latin typeface="+mn-lt"/>
          <a:ea typeface="+mn-ea"/>
          <a:cs typeface="맑은 고딕" charset="0"/>
        </a:defRPr>
      </a:lvl1pPr>
      <a:lvl2pPr marL="742950" indent="-285750" algn="l" rtl="0" eaLnBrk="1" fontAlgn="base" latinLnBrk="1" hangingPunct="1">
        <a:spcBef>
          <a:spcPct val="20000"/>
        </a:spcBef>
        <a:spcAft>
          <a:spcPct val="0"/>
        </a:spcAft>
        <a:buFont typeface="Arial" panose="020B0604020202020204" pitchFamily="34" charset="0"/>
        <a:buChar char="–"/>
        <a:defRPr sz="2800" kern="1200">
          <a:solidFill>
            <a:schemeClr val="tx1"/>
          </a:solidFill>
          <a:latin typeface="+mn-lt"/>
          <a:ea typeface="+mn-ea"/>
          <a:cs typeface="맑은 고딕" charset="0"/>
        </a:defRPr>
      </a:lvl2pPr>
      <a:lvl3pPr marL="1143000" indent="-228600" algn="l" rtl="0" eaLnBrk="1" fontAlgn="base" latinLnBrk="1" hangingPunct="1">
        <a:spcBef>
          <a:spcPct val="20000"/>
        </a:spcBef>
        <a:spcAft>
          <a:spcPct val="0"/>
        </a:spcAft>
        <a:buFont typeface="Arial" panose="020B0604020202020204" pitchFamily="34" charset="0"/>
        <a:buChar char="•"/>
        <a:defRPr sz="2400" kern="1200">
          <a:solidFill>
            <a:schemeClr val="tx1"/>
          </a:solidFill>
          <a:latin typeface="+mn-lt"/>
          <a:ea typeface="+mn-ea"/>
          <a:cs typeface="맑은 고딕" charset="0"/>
        </a:defRPr>
      </a:lvl3pPr>
      <a:lvl4pPr marL="1600200" indent="-228600" algn="l" rtl="0" eaLnBrk="1" fontAlgn="base" latinLnBrk="1" hangingPunct="1">
        <a:spcBef>
          <a:spcPct val="20000"/>
        </a:spcBef>
        <a:spcAft>
          <a:spcPct val="0"/>
        </a:spcAft>
        <a:buFont typeface="Arial" panose="020B0604020202020204" pitchFamily="34" charset="0"/>
        <a:buChar char="–"/>
        <a:defRPr sz="2000" kern="1200">
          <a:solidFill>
            <a:schemeClr val="tx1"/>
          </a:solidFill>
          <a:latin typeface="+mn-lt"/>
          <a:ea typeface="+mn-ea"/>
          <a:cs typeface="맑은 고딕" charset="0"/>
        </a:defRPr>
      </a:lvl4pPr>
      <a:lvl5pPr marL="2057400" indent="-228600" algn="l" rtl="0" eaLnBrk="1" fontAlgn="base" latinLnBrk="1" hangingPunct="1">
        <a:spcBef>
          <a:spcPct val="20000"/>
        </a:spcBef>
        <a:spcAft>
          <a:spcPct val="0"/>
        </a:spcAft>
        <a:buFont typeface="Arial" panose="020B0604020202020204" pitchFamily="34" charset="0"/>
        <a:buChar char="»"/>
        <a:defRPr sz="2000" kern="1200">
          <a:solidFill>
            <a:schemeClr val="tx1"/>
          </a:solidFill>
          <a:latin typeface="+mn-lt"/>
          <a:ea typeface="+mn-ea"/>
          <a:cs typeface="맑은 고딕"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wmf"/><Relationship Id="rId9"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4.png"/><Relationship Id="rId1" Type="http://schemas.openxmlformats.org/officeDocument/2006/relationships/slideLayout" Target="../slideLayouts/slideLayout35.xml"/><Relationship Id="rId5" Type="http://schemas.openxmlformats.org/officeDocument/2006/relationships/image" Target="../media/image14.jpe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png"/><Relationship Id="rId1" Type="http://schemas.openxmlformats.org/officeDocument/2006/relationships/slideLayout" Target="../slideLayouts/slideLayout35.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7.xml"/><Relationship Id="rId6" Type="http://schemas.openxmlformats.org/officeDocument/2006/relationships/image" Target="../media/image14.jpe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27.xml"/><Relationship Id="rId6" Type="http://schemas.openxmlformats.org/officeDocument/2006/relationships/image" Target="../media/image96.jpe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4.jpe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icfcc.org/" TargetMode="Externa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png"/><Relationship Id="rId1" Type="http://schemas.openxmlformats.org/officeDocument/2006/relationships/slideLayout" Target="../slideLayouts/slideLayout35.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7.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7.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1.png"/><Relationship Id="rId1" Type="http://schemas.openxmlformats.org/officeDocument/2006/relationships/slideLayout" Target="../slideLayouts/slideLayout27.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14.jpeg"/><Relationship Id="rId1" Type="http://schemas.openxmlformats.org/officeDocument/2006/relationships/slideLayout" Target="../slideLayouts/slideLayout2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emf"/><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emf"/><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jpeg"/><Relationship Id="rId25" Type="http://schemas.openxmlformats.org/officeDocument/2006/relationships/image" Target="../media/image61.pn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14.jpe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59.emf"/><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tiff"/><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3.png"/><Relationship Id="rId27"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68.png"/><Relationship Id="rId11" Type="http://schemas.openxmlformats.org/officeDocument/2006/relationships/image" Target="../media/image14.jpe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2"/>
          <p:cNvSpPr>
            <a:spLocks noGrp="1"/>
          </p:cNvSpPr>
          <p:nvPr>
            <p:ph type="title"/>
          </p:nvPr>
        </p:nvSpPr>
        <p:spPr>
          <a:xfrm>
            <a:off x="549403" y="1468236"/>
            <a:ext cx="11090021" cy="3063303"/>
          </a:xfrm>
          <a:prstGeom prst="rect">
            <a:avLst/>
          </a:prstGeom>
        </p:spPr>
        <p:txBody>
          <a:bodyPr anchor="ctr"/>
          <a:lstStyle/>
          <a:p>
            <a:pPr lvl="0">
              <a:defRPr sz="1800"/>
            </a:pPr>
            <a:r>
              <a:rPr lang="en-US" sz="4800" b="1" dirty="0" smtClean="0"/>
              <a:t>Maintaining </a:t>
            </a:r>
            <a:r>
              <a:rPr lang="en-US" sz="4800" b="1" dirty="0" err="1" smtClean="0"/>
              <a:t>SmartX</a:t>
            </a:r>
            <a:r>
              <a:rPr lang="en-US" sz="4800" b="1" dirty="0" smtClean="0"/>
              <a:t> </a:t>
            </a:r>
            <a:r>
              <a:rPr lang="en-US" sz="4800" b="1" dirty="0" smtClean="0"/>
              <a:t>Multi-View Operations </a:t>
            </a:r>
            <a:r>
              <a:rPr lang="en-US" sz="4800" b="1" dirty="0" smtClean="0"/>
              <a:t>for OF@TEIN+ Distributed Cloud-native Edge Boxes</a:t>
            </a:r>
            <a:endParaRPr sz="4800" b="1" dirty="0"/>
          </a:p>
        </p:txBody>
      </p:sp>
      <p:sp>
        <p:nvSpPr>
          <p:cNvPr id="13" name="Shape 13"/>
          <p:cNvSpPr>
            <a:spLocks noGrp="1"/>
          </p:cNvSpPr>
          <p:nvPr>
            <p:ph type="body" idx="1"/>
          </p:nvPr>
        </p:nvSpPr>
        <p:spPr>
          <a:xfrm>
            <a:off x="1190315" y="5027135"/>
            <a:ext cx="9808195" cy="982545"/>
          </a:xfrm>
          <a:prstGeom prst="rect">
            <a:avLst/>
          </a:prstGeom>
        </p:spPr>
        <p:txBody>
          <a:bodyPr/>
          <a:lstStyle/>
          <a:p>
            <a:pPr marL="0" lvl="0" indent="0" defTabSz="914345" eaLnBrk="0" hangingPunct="0">
              <a:spcBef>
                <a:spcPts val="0"/>
              </a:spcBef>
              <a:buNone/>
              <a:defRPr/>
            </a:pPr>
            <a:r>
              <a:rPr kumimoji="1" lang="en-US" altLang="ko-KR" sz="1800" b="1" dirty="0" smtClean="0">
                <a:latin typeface="Arial" panose="020B0604020202020204" pitchFamily="34" charset="0"/>
                <a:ea typeface="Gulim" panose="020B0600000101010101" pitchFamily="34" charset="-127"/>
                <a:cs typeface="Arial" panose="020B0604020202020204" pitchFamily="34" charset="0"/>
              </a:rPr>
              <a:t>Muhammad Ahmad </a:t>
            </a:r>
            <a:r>
              <a:rPr kumimoji="1" lang="en-US" altLang="ko-KR" sz="1800" b="1" dirty="0" err="1" smtClean="0">
                <a:latin typeface="Arial" panose="020B0604020202020204" pitchFamily="34" charset="0"/>
                <a:ea typeface="Gulim" panose="020B0600000101010101" pitchFamily="34" charset="-127"/>
                <a:cs typeface="Arial" panose="020B0604020202020204" pitchFamily="34" charset="0"/>
              </a:rPr>
              <a:t>Rathore</a:t>
            </a:r>
            <a:endParaRPr kumimoji="1" lang="en-US" altLang="ko-KR" sz="1800" b="1" dirty="0" smtClean="0">
              <a:latin typeface="Arial" panose="020B0604020202020204" pitchFamily="34" charset="0"/>
              <a:ea typeface="Gulim" panose="020B0600000101010101" pitchFamily="34" charset="-127"/>
              <a:cs typeface="Arial" panose="020B0604020202020204" pitchFamily="34" charset="0"/>
            </a:endParaRPr>
          </a:p>
          <a:p>
            <a:pPr marL="0" lvl="0" indent="0" defTabSz="914345" eaLnBrk="0" hangingPunct="0">
              <a:spcBef>
                <a:spcPts val="0"/>
              </a:spcBef>
              <a:buNone/>
              <a:defRPr/>
            </a:pPr>
            <a:endParaRPr kumimoji="1" lang="en-US" altLang="ko-KR" sz="1800" b="1" dirty="0" smtClean="0">
              <a:latin typeface="Arial" panose="020B0604020202020204" pitchFamily="34" charset="0"/>
              <a:ea typeface="Gulim" panose="020B0600000101010101" pitchFamily="34" charset="-127"/>
              <a:cs typeface="Arial" panose="020B0604020202020204" pitchFamily="34" charset="0"/>
            </a:endParaRPr>
          </a:p>
          <a:p>
            <a:pPr marL="0" lvl="0" indent="0" defTabSz="914345" eaLnBrk="0" hangingPunct="0">
              <a:spcBef>
                <a:spcPts val="0"/>
              </a:spcBef>
              <a:buNone/>
              <a:defRPr/>
            </a:pPr>
            <a:r>
              <a:rPr lang="en-US" sz="1800" b="1" dirty="0" smtClean="0">
                <a:solidFill>
                  <a:prstClr val="black"/>
                </a:solidFill>
                <a:latin typeface="Arial" panose="020B0604020202020204" pitchFamily="34" charset="0"/>
                <a:cs typeface="Arial" panose="020B0604020202020204" pitchFamily="34" charset="0"/>
              </a:rPr>
              <a:t>Networked </a:t>
            </a:r>
            <a:r>
              <a:rPr lang="en-US" sz="1800" b="1" dirty="0" smtClean="0">
                <a:solidFill>
                  <a:prstClr val="black"/>
                </a:solidFill>
                <a:latin typeface="Arial" panose="020B0604020202020204" pitchFamily="34" charset="0"/>
                <a:cs typeface="Arial" panose="020B0604020202020204" pitchFamily="34" charset="0"/>
              </a:rPr>
              <a:t>Intelligence Lab (now) Networked Computing Systems Laboratory (</a:t>
            </a:r>
            <a:r>
              <a:rPr lang="en-US" sz="1800" b="1" dirty="0" err="1" smtClean="0">
                <a:solidFill>
                  <a:prstClr val="black"/>
                </a:solidFill>
                <a:latin typeface="Arial" panose="020B0604020202020204" pitchFamily="34" charset="0"/>
                <a:cs typeface="Arial" panose="020B0604020202020204" pitchFamily="34" charset="0"/>
              </a:rPr>
              <a:t>Prev</a:t>
            </a:r>
            <a:r>
              <a:rPr lang="en-US" sz="1800" b="1" dirty="0" smtClean="0">
                <a:solidFill>
                  <a:prstClr val="black"/>
                </a:solidFill>
                <a:latin typeface="Arial" panose="020B0604020202020204" pitchFamily="34" charset="0"/>
                <a:cs typeface="Arial" panose="020B0604020202020204" pitchFamily="34" charset="0"/>
              </a:rPr>
              <a:t>)</a:t>
            </a:r>
          </a:p>
          <a:p>
            <a:pPr marL="0" lvl="0" indent="0" defTabSz="914345" eaLnBrk="0" hangingPunct="0">
              <a:spcBef>
                <a:spcPts val="0"/>
              </a:spcBef>
              <a:buNone/>
              <a:defRPr/>
            </a:pPr>
            <a:r>
              <a:rPr lang="en-US" sz="1800" b="1" dirty="0" smtClean="0">
                <a:solidFill>
                  <a:prstClr val="black"/>
                </a:solidFill>
                <a:latin typeface="Arial" panose="020B0604020202020204" pitchFamily="34" charset="0"/>
                <a:cs typeface="Arial" panose="020B0604020202020204" pitchFamily="34" charset="0"/>
              </a:rPr>
              <a:t>School of Electrical Engineering and Computer Science (EECS)</a:t>
            </a:r>
          </a:p>
          <a:p>
            <a:pPr marL="0" lvl="0" indent="0" defTabSz="914345" eaLnBrk="0" hangingPunct="0">
              <a:spcBef>
                <a:spcPts val="0"/>
              </a:spcBef>
              <a:buNone/>
              <a:defRPr/>
            </a:pPr>
            <a:r>
              <a:rPr lang="en-US" sz="1800" b="1" dirty="0" err="1" smtClean="0">
                <a:solidFill>
                  <a:prstClr val="black"/>
                </a:solidFill>
                <a:latin typeface="Arial" panose="020B0604020202020204" pitchFamily="34" charset="0"/>
                <a:cs typeface="Arial" panose="020B0604020202020204" pitchFamily="34" charset="0"/>
              </a:rPr>
              <a:t>Gwangju</a:t>
            </a:r>
            <a:r>
              <a:rPr lang="en-US" sz="1800" b="1" dirty="0" smtClean="0">
                <a:solidFill>
                  <a:prstClr val="black"/>
                </a:solidFill>
                <a:latin typeface="Arial" panose="020B0604020202020204" pitchFamily="34" charset="0"/>
                <a:cs typeface="Arial" panose="020B0604020202020204" pitchFamily="34" charset="0"/>
              </a:rPr>
              <a:t> Institute of Science and Technology (GIST)</a:t>
            </a:r>
          </a:p>
          <a:p>
            <a:pPr marL="0" lvl="0" indent="0" defTabSz="914345" eaLnBrk="0" hangingPunct="0">
              <a:spcBef>
                <a:spcPts val="0"/>
              </a:spcBef>
              <a:buNone/>
              <a:defRPr/>
            </a:pPr>
            <a:r>
              <a:rPr lang="en-US" sz="1800" b="1" dirty="0" err="1" smtClean="0">
                <a:solidFill>
                  <a:prstClr val="black"/>
                </a:solidFill>
                <a:latin typeface="Arial" panose="020B0604020202020204" pitchFamily="34" charset="0"/>
                <a:cs typeface="Arial" panose="020B0604020202020204" pitchFamily="34" charset="0"/>
              </a:rPr>
              <a:t>Gwangju</a:t>
            </a:r>
            <a:r>
              <a:rPr lang="en-US" sz="1800" b="1" dirty="0" smtClean="0">
                <a:solidFill>
                  <a:prstClr val="black"/>
                </a:solidFill>
                <a:latin typeface="Arial" panose="020B0604020202020204" pitchFamily="34" charset="0"/>
                <a:cs typeface="Arial" panose="020B0604020202020204" pitchFamily="34" charset="0"/>
              </a:rPr>
              <a:t>, South Korea</a:t>
            </a:r>
          </a:p>
        </p:txBody>
      </p:sp>
      <p:sp>
        <p:nvSpPr>
          <p:cNvPr id="14" name="Shape 14"/>
          <p:cNvSpPr>
            <a:spLocks noGrp="1"/>
          </p:cNvSpPr>
          <p:nvPr>
            <p:ph type="sldNum" sz="quarter" idx="2"/>
          </p:nvPr>
        </p:nvSpPr>
        <p:spPr>
          <a:xfrm>
            <a:off x="5975333" y="6505277"/>
            <a:ext cx="226255" cy="267891"/>
          </a:xfrm>
          <a:prstGeom prst="rect">
            <a:avLst/>
          </a:prstGeom>
          <a:extLst>
            <a:ext uri="{C572A759-6A51-4108-AA02-DFA0A04FC94B}">
              <ma14:wrappingTextBoxFlag xmlns:ma14="http://schemas.microsoft.com/office/mac/drawingml/2011/main" xmlns="" val="1"/>
            </a:ext>
          </a:extLst>
        </p:spPr>
        <p:txBody>
          <a:bodyPr/>
          <a:lstStyle/>
          <a:p>
            <a:pPr lvl="0"/>
            <a:fld id="{86CB4B4D-7CA3-9044-876B-883B54F8677D}" type="slidenum">
              <a:rPr/>
              <a:pPr lvl="0"/>
              <a:t>1</a:t>
            </a:fld>
            <a:endParaRPr/>
          </a:p>
        </p:txBody>
      </p:sp>
      <p:sp>
        <p:nvSpPr>
          <p:cNvPr id="15" name="Shape 15"/>
          <p:cNvSpPr/>
          <p:nvPr/>
        </p:nvSpPr>
        <p:spPr>
          <a:xfrm>
            <a:off x="7246297" y="6473182"/>
            <a:ext cx="4534514" cy="332082"/>
          </a:xfrm>
          <a:prstGeom prst="rect">
            <a:avLst/>
          </a:prstGeom>
          <a:ln w="12700">
            <a:miter lim="400000"/>
          </a:ln>
          <a:extLst>
            <a:ext uri="{C572A759-6A51-4108-AA02-DFA0A04FC94B}">
              <ma14:wrappingTextBoxFlag xmlns:ma14="http://schemas.microsoft.com/office/mac/drawingml/2011/main" xmlns="" val="1"/>
            </a:ext>
          </a:extLst>
        </p:spPr>
        <p:txBody>
          <a:bodyPr wrap="none" lIns="42515" tIns="42515" rIns="42515" bIns="42515" anchor="ctr">
            <a:spAutoFit/>
          </a:bodyPr>
          <a:lstStyle>
            <a:lvl1pPr>
              <a:defRPr sz="1900"/>
            </a:lvl1pPr>
          </a:lstStyle>
          <a:p>
            <a:pPr lvl="0">
              <a:defRPr sz="1800"/>
            </a:pPr>
            <a:r>
              <a:rPr sz="1600" dirty="0" err="1"/>
              <a:t>IoTcloudServe@TEIN</a:t>
            </a:r>
            <a:r>
              <a:rPr sz="1600" dirty="0"/>
              <a:t> Collaboration Workshop 2</a:t>
            </a:r>
          </a:p>
        </p:txBody>
      </p:sp>
      <p:grpSp>
        <p:nvGrpSpPr>
          <p:cNvPr id="2" name="Group 25"/>
          <p:cNvGrpSpPr/>
          <p:nvPr/>
        </p:nvGrpSpPr>
        <p:grpSpPr>
          <a:xfrm>
            <a:off x="73611" y="46790"/>
            <a:ext cx="12041603" cy="622169"/>
            <a:chOff x="0" y="0"/>
            <a:chExt cx="12847721" cy="884861"/>
          </a:xfrm>
        </p:grpSpPr>
        <p:pic>
          <p:nvPicPr>
            <p:cNvPr id="16" name="ChulaEngineering-2.png"/>
            <p:cNvPicPr/>
            <p:nvPr/>
          </p:nvPicPr>
          <p:blipFill>
            <a:blip r:embed="rId3" cstate="print">
              <a:extLst/>
            </a:blip>
            <a:stretch>
              <a:fillRect/>
            </a:stretch>
          </p:blipFill>
          <p:spPr>
            <a:xfrm>
              <a:off x="0" y="186787"/>
              <a:ext cx="2583075" cy="399152"/>
            </a:xfrm>
            <a:prstGeom prst="rect">
              <a:avLst/>
            </a:prstGeom>
            <a:ln w="12700" cap="flat">
              <a:noFill/>
              <a:miter lim="400000"/>
            </a:ln>
            <a:effectLst/>
          </p:spPr>
        </p:pic>
        <p:pic>
          <p:nvPicPr>
            <p:cNvPr id="17" name="Screen Shot 2561-03-12 at 2.51.54 AM.png"/>
            <p:cNvPicPr/>
            <p:nvPr/>
          </p:nvPicPr>
          <p:blipFill>
            <a:blip r:embed="rId4" cstate="print">
              <a:extLst/>
            </a:blip>
            <a:stretch>
              <a:fillRect/>
            </a:stretch>
          </p:blipFill>
          <p:spPr>
            <a:xfrm>
              <a:off x="2766034" y="84879"/>
              <a:ext cx="601556" cy="564423"/>
            </a:xfrm>
            <a:prstGeom prst="rect">
              <a:avLst/>
            </a:prstGeom>
            <a:ln w="12700" cap="flat">
              <a:noFill/>
              <a:miter lim="400000"/>
            </a:ln>
            <a:effectLst/>
          </p:spPr>
        </p:pic>
        <p:pic>
          <p:nvPicPr>
            <p:cNvPr id="18" name="Screen Shot 2561-03-12 at 2.53.24 AM.png"/>
            <p:cNvPicPr/>
            <p:nvPr/>
          </p:nvPicPr>
          <p:blipFill>
            <a:blip r:embed="rId5" cstate="print">
              <a:extLst/>
            </a:blip>
            <a:stretch>
              <a:fillRect/>
            </a:stretch>
          </p:blipFill>
          <p:spPr>
            <a:xfrm>
              <a:off x="7383626" y="84879"/>
              <a:ext cx="1631834" cy="564423"/>
            </a:xfrm>
            <a:prstGeom prst="rect">
              <a:avLst/>
            </a:prstGeom>
            <a:ln w="12700" cap="flat">
              <a:noFill/>
              <a:miter lim="400000"/>
            </a:ln>
            <a:effectLst/>
          </p:spPr>
        </p:pic>
        <p:pic>
          <p:nvPicPr>
            <p:cNvPr id="19" name="Screen Shot 2561-03-12 at 2.54.53 AM.png"/>
            <p:cNvPicPr/>
            <p:nvPr/>
          </p:nvPicPr>
          <p:blipFill>
            <a:blip r:embed="rId6" cstate="print">
              <a:extLst/>
            </a:blip>
            <a:stretch>
              <a:fillRect/>
            </a:stretch>
          </p:blipFill>
          <p:spPr>
            <a:xfrm>
              <a:off x="4489410" y="65254"/>
              <a:ext cx="1777484" cy="603674"/>
            </a:xfrm>
            <a:prstGeom prst="rect">
              <a:avLst/>
            </a:prstGeom>
            <a:ln w="12700" cap="flat">
              <a:noFill/>
              <a:miter lim="400000"/>
            </a:ln>
            <a:effectLst/>
          </p:spPr>
        </p:pic>
        <p:pic>
          <p:nvPicPr>
            <p:cNvPr id="20" name="Logo-nuol.gif"/>
            <p:cNvPicPr/>
            <p:nvPr/>
          </p:nvPicPr>
          <p:blipFill>
            <a:blip r:embed="rId7" cstate="print">
              <a:extLst/>
            </a:blip>
            <a:stretch>
              <a:fillRect/>
            </a:stretch>
          </p:blipFill>
          <p:spPr>
            <a:xfrm>
              <a:off x="6543048" y="33389"/>
              <a:ext cx="564424" cy="851473"/>
            </a:xfrm>
            <a:prstGeom prst="rect">
              <a:avLst/>
            </a:prstGeom>
            <a:ln w="12700" cap="flat">
              <a:noFill/>
              <a:miter lim="400000"/>
            </a:ln>
            <a:effectLst/>
          </p:spPr>
        </p:pic>
        <p:pic>
          <p:nvPicPr>
            <p:cNvPr id="21" name="todailogo.png"/>
            <p:cNvPicPr/>
            <p:nvPr/>
          </p:nvPicPr>
          <p:blipFill>
            <a:blip r:embed="rId8" cstate="print">
              <a:extLst/>
            </a:blip>
            <a:stretch>
              <a:fillRect/>
            </a:stretch>
          </p:blipFill>
          <p:spPr>
            <a:xfrm>
              <a:off x="3626663" y="65254"/>
              <a:ext cx="603674" cy="603674"/>
            </a:xfrm>
            <a:prstGeom prst="rect">
              <a:avLst/>
            </a:prstGeom>
            <a:ln w="12700" cap="flat">
              <a:noFill/>
              <a:miter lim="400000"/>
            </a:ln>
            <a:effectLst/>
          </p:spPr>
        </p:pic>
        <p:grpSp>
          <p:nvGrpSpPr>
            <p:cNvPr id="3" name="Group 24"/>
            <p:cNvGrpSpPr/>
            <p:nvPr/>
          </p:nvGrpSpPr>
          <p:grpSpPr>
            <a:xfrm>
              <a:off x="9103395" y="0"/>
              <a:ext cx="3744327" cy="734182"/>
              <a:chOff x="0" y="0"/>
              <a:chExt cx="3744326" cy="734181"/>
            </a:xfrm>
          </p:grpSpPr>
          <p:pic>
            <p:nvPicPr>
              <p:cNvPr id="22" name="Screen Shot 2561-03-12 at 2.45.57 AM.png"/>
              <p:cNvPicPr/>
              <p:nvPr/>
            </p:nvPicPr>
            <p:blipFill>
              <a:blip r:embed="rId9" cstate="print">
                <a:extLst/>
              </a:blip>
              <a:stretch>
                <a:fillRect/>
              </a:stretch>
            </p:blipFill>
            <p:spPr>
              <a:xfrm>
                <a:off x="0" y="0"/>
                <a:ext cx="3744327" cy="734182"/>
              </a:xfrm>
              <a:prstGeom prst="rect">
                <a:avLst/>
              </a:prstGeom>
              <a:ln w="12700" cap="flat">
                <a:noFill/>
                <a:miter lim="400000"/>
              </a:ln>
              <a:effectLst/>
            </p:spPr>
          </p:pic>
          <p:pic>
            <p:nvPicPr>
              <p:cNvPr id="23" name="Screen Shot 2562-12-09 at 12.01.28 PM.png"/>
              <p:cNvPicPr/>
              <p:nvPr/>
            </p:nvPicPr>
            <p:blipFill>
              <a:blip r:embed="rId10" cstate="print">
                <a:extLst/>
              </a:blip>
              <a:stretch>
                <a:fillRect/>
              </a:stretch>
            </p:blipFill>
            <p:spPr>
              <a:xfrm>
                <a:off x="1768442" y="157272"/>
                <a:ext cx="753149" cy="493732"/>
              </a:xfrm>
              <a:prstGeom prst="rect">
                <a:avLst/>
              </a:prstGeom>
              <a:ln w="12700" cap="flat">
                <a:noFill/>
                <a:miter lim="400000"/>
              </a:ln>
              <a:effectLst/>
            </p:spPr>
          </p:pic>
        </p:grpSp>
      </p:grpSp>
      <p:pic>
        <p:nvPicPr>
          <p:cNvPr id="26" name="IoT cloudserve gray logo1.jpg"/>
          <p:cNvPicPr/>
          <p:nvPr/>
        </p:nvPicPr>
        <p:blipFill>
          <a:blip r:embed="rId11" cstate="print">
            <a:extLst/>
          </a:blip>
          <a:stretch>
            <a:fillRect/>
          </a:stretch>
        </p:blipFill>
        <p:spPr>
          <a:xfrm>
            <a:off x="76581" y="6190152"/>
            <a:ext cx="966178" cy="556436"/>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1625043" y="89804"/>
            <a:ext cx="8955066" cy="690704"/>
          </a:xfrm>
          <a:prstGeom prst="rect">
            <a:avLst/>
          </a:prstGeom>
          <a:solidFill>
            <a:schemeClr val="accent1">
              <a:lumMod val="20000"/>
              <a:lumOff val="80000"/>
            </a:schemeClr>
          </a:solidFill>
          <a:ln>
            <a:solidFill>
              <a:schemeClr val="accent1">
                <a:lumMod val="20000"/>
                <a:lumOff val="80000"/>
              </a:schemeClr>
            </a:solidFill>
          </a:ln>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800">
              <a:defRPr/>
            </a:pPr>
            <a:r>
              <a:rPr lang="en-US" altLang="ko-KR" sz="28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SmartX Multi-View: Multiple layers of Visibilities</a:t>
            </a:r>
            <a:endParaRPr lang="en-US" sz="2800" b="1" dirty="0">
              <a:solidFill>
                <a:prstClr val="black"/>
              </a:solidFill>
              <a:latin typeface="Times New Roman" pitchFamily="18" charset="0"/>
              <a:cs typeface="Times New Roman" pitchFamily="18" charset="0"/>
            </a:endParaRPr>
          </a:p>
        </p:txBody>
      </p:sp>
      <p:sp>
        <p:nvSpPr>
          <p:cNvPr id="7" name="Parallelogram 6"/>
          <p:cNvSpPr/>
          <p:nvPr/>
        </p:nvSpPr>
        <p:spPr>
          <a:xfrm>
            <a:off x="404133" y="3624974"/>
            <a:ext cx="6143881" cy="436833"/>
          </a:xfrm>
          <a:prstGeom prst="parallelogram">
            <a:avLst>
              <a:gd name="adj" fmla="val 30983"/>
            </a:avLst>
          </a:prstGeom>
          <a:solidFill>
            <a:schemeClr val="accent2">
              <a:lumMod val="20000"/>
              <a:lumOff val="80000"/>
            </a:schemeClr>
          </a:solidFill>
          <a:ln>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9" name="Parallelogram 8"/>
          <p:cNvSpPr/>
          <p:nvPr/>
        </p:nvSpPr>
        <p:spPr>
          <a:xfrm>
            <a:off x="546714" y="4297310"/>
            <a:ext cx="6025180" cy="671500"/>
          </a:xfrm>
          <a:prstGeom prst="parallelogram">
            <a:avLst>
              <a:gd name="adj" fmla="val 30983"/>
            </a:avLst>
          </a:prstGeom>
          <a:solidFill>
            <a:schemeClr val="accent1">
              <a:lumMod val="20000"/>
              <a:lumOff val="80000"/>
            </a:schemeClr>
          </a:solidFill>
          <a:ln>
            <a:solidFill>
              <a:schemeClr val="accent3">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0" name="Parallelogram 9"/>
          <p:cNvSpPr/>
          <p:nvPr/>
        </p:nvSpPr>
        <p:spPr>
          <a:xfrm>
            <a:off x="150812" y="5199628"/>
            <a:ext cx="6203632" cy="782023"/>
          </a:xfrm>
          <a:prstGeom prst="parallelogram">
            <a:avLst>
              <a:gd name="adj" fmla="val 30983"/>
            </a:avLst>
          </a:prstGeom>
          <a:solidFill>
            <a:schemeClr val="bg1">
              <a:lumMod val="95000"/>
            </a:schemeClr>
          </a:solidFill>
          <a:ln w="12700">
            <a:solidFill>
              <a:schemeClr val="bg1">
                <a:lumMod val="75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Parallelogram 10"/>
          <p:cNvSpPr/>
          <p:nvPr/>
        </p:nvSpPr>
        <p:spPr>
          <a:xfrm>
            <a:off x="186916" y="2496894"/>
            <a:ext cx="6261688" cy="889386"/>
          </a:xfrm>
          <a:prstGeom prst="parallelogram">
            <a:avLst>
              <a:gd name="adj" fmla="val 36539"/>
            </a:avLst>
          </a:prstGeom>
          <a:solidFill>
            <a:srgbClr val="DCEEDF"/>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100" b="1" i="1" dirty="0">
              <a:solidFill>
                <a:prstClr val="black"/>
              </a:solidFill>
              <a:latin typeface="Times New Roman" panose="02020603050405020304" pitchFamily="18" charset="0"/>
              <a:cs typeface="Times New Roman" panose="02020603050405020304" pitchFamily="18" charset="0"/>
            </a:endParaRPr>
          </a:p>
        </p:txBody>
      </p:sp>
      <p:sp>
        <p:nvSpPr>
          <p:cNvPr id="12" name="Parallelogram 11"/>
          <p:cNvSpPr/>
          <p:nvPr/>
        </p:nvSpPr>
        <p:spPr>
          <a:xfrm>
            <a:off x="186917" y="1367032"/>
            <a:ext cx="6384977" cy="789950"/>
          </a:xfrm>
          <a:prstGeom prst="parallelogram">
            <a:avLst/>
          </a:prstGeom>
          <a:solidFill>
            <a:srgbClr val="FBE5D6"/>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ln w="12700">
                <a:solidFill>
                  <a:srgbClr val="FF0000"/>
                </a:solidFill>
              </a:ln>
              <a:solidFill>
                <a:prstClr val="white"/>
              </a:solidFill>
              <a:latin typeface="Calibri" panose="020F0502020204030204"/>
            </a:endParaRPr>
          </a:p>
        </p:txBody>
      </p:sp>
      <p:sp>
        <p:nvSpPr>
          <p:cNvPr id="13" name="Rectangle 12"/>
          <p:cNvSpPr/>
          <p:nvPr/>
        </p:nvSpPr>
        <p:spPr>
          <a:xfrm>
            <a:off x="2419993" y="1069521"/>
            <a:ext cx="2001854" cy="1821211"/>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457200"/>
            <a:r>
              <a:rPr lang="en-US" sz="1000" dirty="0" smtClean="0">
                <a:solidFill>
                  <a:prstClr val="black"/>
                </a:solidFill>
                <a:latin typeface="Arial" panose="020B0604020202020204" pitchFamily="34" charset="0"/>
                <a:cs typeface="Arial" panose="020B0604020202020204" pitchFamily="34" charset="0"/>
              </a:rPr>
              <a:t>T</a:t>
            </a:r>
            <a:endParaRPr lang="en-US" sz="1000" dirty="0">
              <a:solidFill>
                <a:prstClr val="black"/>
              </a:solidFill>
              <a:latin typeface="Arial" panose="020B0604020202020204" pitchFamily="34" charset="0"/>
              <a:cs typeface="Arial" panose="020B0604020202020204" pitchFamily="34" charset="0"/>
            </a:endParaRPr>
          </a:p>
        </p:txBody>
      </p:sp>
      <p:sp>
        <p:nvSpPr>
          <p:cNvPr id="20" name="TextBox 19"/>
          <p:cNvSpPr txBox="1"/>
          <p:nvPr/>
        </p:nvSpPr>
        <p:spPr>
          <a:xfrm>
            <a:off x="199634" y="2234605"/>
            <a:ext cx="1585951" cy="184666"/>
          </a:xfrm>
          <a:prstGeom prst="rect">
            <a:avLst/>
          </a:prstGeom>
          <a:noFill/>
          <a:ln>
            <a:noFill/>
          </a:ln>
        </p:spPr>
        <p:txBody>
          <a:bodyPr wrap="square" lIns="0" tIns="0" rIns="0" bIns="0" rtlCol="0">
            <a:spAutoFit/>
          </a:bodyPr>
          <a:lstStyle/>
          <a:p>
            <a:pPr defTabSz="457200" latinLnBrk="1"/>
            <a:r>
              <a:rPr lang="en-US" altLang="ko-KR" sz="1200" i="1" dirty="0">
                <a:solidFill>
                  <a:srgbClr val="5B9BD5"/>
                </a:solidFill>
                <a:latin typeface="Arial" panose="020B0604020202020204" pitchFamily="34" charset="0"/>
                <a:ea typeface="맑은 고딕" panose="020B0503020000020004" pitchFamily="34" charset="-127"/>
                <a:cs typeface="Arial" panose="020B0604020202020204" pitchFamily="34" charset="0"/>
              </a:rPr>
              <a:t>Flow-layer</a:t>
            </a:r>
            <a:endParaRPr lang="ko-KR" altLang="en-US" sz="1200" i="1" dirty="0">
              <a:solidFill>
                <a:srgbClr val="5B9BD5"/>
              </a:solidFill>
              <a:latin typeface="Arial" panose="020B0604020202020204" pitchFamily="34" charset="0"/>
              <a:ea typeface="맑은 고딕" panose="020B0503020000020004" pitchFamily="34" charset="-127"/>
              <a:cs typeface="Arial" panose="020B0604020202020204" pitchFamily="34" charset="0"/>
            </a:endParaRPr>
          </a:p>
        </p:txBody>
      </p:sp>
      <p:sp>
        <p:nvSpPr>
          <p:cNvPr id="21" name="TextBox 20"/>
          <p:cNvSpPr txBox="1"/>
          <p:nvPr/>
        </p:nvSpPr>
        <p:spPr>
          <a:xfrm>
            <a:off x="199633" y="1075898"/>
            <a:ext cx="1917655" cy="184666"/>
          </a:xfrm>
          <a:prstGeom prst="rect">
            <a:avLst/>
          </a:prstGeom>
          <a:noFill/>
        </p:spPr>
        <p:txBody>
          <a:bodyPr wrap="square" lIns="0" tIns="0" rIns="0" bIns="0" rtlCol="0">
            <a:spAutoFit/>
          </a:bodyPr>
          <a:lstStyle/>
          <a:p>
            <a:pPr defTabSz="457200" latinLnBrk="1"/>
            <a:r>
              <a:rPr lang="en-US" altLang="ko-KR" sz="1200" i="1" dirty="0">
                <a:solidFill>
                  <a:srgbClr val="ED7D31"/>
                </a:solidFill>
                <a:latin typeface="Arial" panose="020B0604020202020204" pitchFamily="34" charset="0"/>
                <a:ea typeface="맑은 고딕" panose="020B0503020000020004" pitchFamily="34" charset="-127"/>
                <a:cs typeface="Arial" panose="020B0604020202020204" pitchFamily="34" charset="0"/>
              </a:rPr>
              <a:t>Workload-layer</a:t>
            </a:r>
            <a:endParaRPr lang="ko-KR" altLang="en-US" sz="1200" i="1" dirty="0">
              <a:solidFill>
                <a:srgbClr val="ED7D31"/>
              </a:solidFill>
              <a:latin typeface="Arial" panose="020B0604020202020204" pitchFamily="34" charset="0"/>
              <a:ea typeface="맑은 고딕" panose="020B0503020000020004" pitchFamily="34" charset="-127"/>
              <a:cs typeface="Arial" panose="020B0604020202020204" pitchFamily="34" charset="0"/>
            </a:endParaRPr>
          </a:p>
        </p:txBody>
      </p:sp>
      <p:sp>
        <p:nvSpPr>
          <p:cNvPr id="22" name="구름 73"/>
          <p:cNvSpPr/>
          <p:nvPr/>
        </p:nvSpPr>
        <p:spPr>
          <a:xfrm>
            <a:off x="2324141" y="4324285"/>
            <a:ext cx="1388758" cy="583561"/>
          </a:xfrm>
          <a:prstGeom prst="ellipse">
            <a:avLst/>
          </a:prstGeom>
          <a:solidFill>
            <a:schemeClr val="bg1">
              <a:lumMod val="95000"/>
            </a:schemeClr>
          </a:solidFill>
          <a:ln w="9525" cap="flat" cmpd="sng" algn="ctr">
            <a:solidFill>
              <a:schemeClr val="bg1">
                <a:lumMod val="85000"/>
              </a:scheme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23" name="TextBox 22"/>
          <p:cNvSpPr txBox="1"/>
          <p:nvPr/>
        </p:nvSpPr>
        <p:spPr>
          <a:xfrm>
            <a:off x="936917" y="4347736"/>
            <a:ext cx="1051769" cy="153888"/>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Baremetal</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6" name="TextBox 25"/>
          <p:cNvSpPr txBox="1"/>
          <p:nvPr/>
        </p:nvSpPr>
        <p:spPr>
          <a:xfrm>
            <a:off x="199630" y="4992521"/>
            <a:ext cx="3176366" cy="184666"/>
          </a:xfrm>
          <a:prstGeom prst="rect">
            <a:avLst/>
          </a:prstGeom>
          <a:noFill/>
        </p:spPr>
        <p:txBody>
          <a:bodyPr wrap="square" lIns="0" tIns="0" rIns="0" bIns="0" rtlCol="0">
            <a:spAutoFit/>
          </a:bodyPr>
          <a:lstStyle/>
          <a:p>
            <a:pPr defTabSz="457200" latinLnBrk="1"/>
            <a:r>
              <a:rPr lang="en-US" altLang="ko-KR" sz="1200" i="1" dirty="0">
                <a:solidFill>
                  <a:prstClr val="black">
                    <a:lumMod val="65000"/>
                    <a:lumOff val="35000"/>
                  </a:prstClr>
                </a:solidFill>
                <a:latin typeface="Arial" panose="020B0604020202020204" pitchFamily="34" charset="0"/>
                <a:ea typeface="맑은 고딕" panose="020B0503020000020004" pitchFamily="34" charset="-127"/>
                <a:cs typeface="Arial" panose="020B0604020202020204" pitchFamily="34" charset="0"/>
              </a:rPr>
              <a:t>Underlay Resource-layer</a:t>
            </a:r>
            <a:endParaRPr lang="ko-KR" altLang="en-US" sz="1200" i="1" dirty="0">
              <a:solidFill>
                <a:prstClr val="black">
                  <a:lumMod val="65000"/>
                  <a:lumOff val="35000"/>
                </a:prstClr>
              </a:solidFill>
              <a:latin typeface="Arial" panose="020B0604020202020204" pitchFamily="34" charset="0"/>
              <a:ea typeface="맑은 고딕" panose="020B0503020000020004" pitchFamily="34" charset="-127"/>
              <a:cs typeface="Arial" panose="020B0604020202020204" pitchFamily="34" charset="0"/>
            </a:endParaRPr>
          </a:p>
        </p:txBody>
      </p:sp>
      <p:sp>
        <p:nvSpPr>
          <p:cNvPr id="27" name="TextBox 26"/>
          <p:cNvSpPr txBox="1"/>
          <p:nvPr/>
        </p:nvSpPr>
        <p:spPr>
          <a:xfrm>
            <a:off x="687038" y="3628968"/>
            <a:ext cx="1486173" cy="153888"/>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Virtual Networks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8" name="TextBox 27"/>
          <p:cNvSpPr txBox="1"/>
          <p:nvPr/>
        </p:nvSpPr>
        <p:spPr>
          <a:xfrm>
            <a:off x="2440022" y="3660053"/>
            <a:ext cx="713441" cy="153888"/>
          </a:xfrm>
          <a:prstGeom prst="rect">
            <a:avLst/>
          </a:prstGeom>
          <a:noFill/>
        </p:spPr>
        <p:txBody>
          <a:bodyPr wrap="square" lIns="0" tIns="0" rIns="0" bIns="0" rtlCol="0">
            <a:spAutoFit/>
          </a:bodyPr>
          <a:lstStyle/>
          <a:p>
            <a:pPr algn="ct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vSwitch</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29" name="TextBox 28"/>
          <p:cNvSpPr txBox="1"/>
          <p:nvPr/>
        </p:nvSpPr>
        <p:spPr>
          <a:xfrm>
            <a:off x="3143024" y="3660052"/>
            <a:ext cx="713441" cy="153888"/>
          </a:xfrm>
          <a:prstGeom prst="rect">
            <a:avLst/>
          </a:prstGeom>
          <a:noFill/>
        </p:spPr>
        <p:txBody>
          <a:bodyPr wrap="square" lIns="0" tIns="0" rIns="0" bIns="0" rtlCol="0">
            <a:spAutoFit/>
          </a:bodyPr>
          <a:lstStyle/>
          <a:p>
            <a:pPr algn="ct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vLinks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0" name="TextBox 29"/>
          <p:cNvSpPr txBox="1"/>
          <p:nvPr/>
        </p:nvSpPr>
        <p:spPr>
          <a:xfrm>
            <a:off x="3785559" y="3660052"/>
            <a:ext cx="713441" cy="153888"/>
          </a:xfrm>
          <a:prstGeom prst="rect">
            <a:avLst/>
          </a:prstGeom>
          <a:noFill/>
        </p:spPr>
        <p:txBody>
          <a:bodyPr wrap="square" lIns="0" tIns="0" rIns="0" bIns="0" rtlCol="0">
            <a:spAutoFit/>
          </a:bodyPr>
          <a:lstStyle/>
          <a:p>
            <a:pPr algn="ct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vPorts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1" name="TextBox 30"/>
          <p:cNvSpPr txBox="1"/>
          <p:nvPr/>
        </p:nvSpPr>
        <p:spPr>
          <a:xfrm>
            <a:off x="880805" y="4633357"/>
            <a:ext cx="721092" cy="153888"/>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Sites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32" name="TextBox 31"/>
          <p:cNvSpPr txBox="1"/>
          <p:nvPr/>
        </p:nvSpPr>
        <p:spPr>
          <a:xfrm>
            <a:off x="641217" y="1557478"/>
            <a:ext cx="1324487" cy="307777"/>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Containerized </a:t>
            </a:r>
          </a:p>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Functions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pic>
        <p:nvPicPr>
          <p:cNvPr id="34" name="그림 82"/>
          <p:cNvPicPr>
            <a:picLocks noChangeAspect="1"/>
          </p:cNvPicPr>
          <p:nvPr/>
        </p:nvPicPr>
        <p:blipFill>
          <a:blip r:embed="rId3" cstate="print"/>
          <a:stretch>
            <a:fillRect/>
          </a:stretch>
        </p:blipFill>
        <p:spPr>
          <a:xfrm>
            <a:off x="2837796" y="4421466"/>
            <a:ext cx="386925" cy="365787"/>
          </a:xfrm>
          <a:prstGeom prst="rect">
            <a:avLst/>
          </a:prstGeom>
        </p:spPr>
      </p:pic>
      <p:sp>
        <p:nvSpPr>
          <p:cNvPr id="43" name="TextBox 42"/>
          <p:cNvSpPr txBox="1"/>
          <p:nvPr/>
        </p:nvSpPr>
        <p:spPr>
          <a:xfrm>
            <a:off x="4503118" y="3660053"/>
            <a:ext cx="713441" cy="153888"/>
          </a:xfrm>
          <a:prstGeom prst="rect">
            <a:avLst/>
          </a:prstGeom>
          <a:noFill/>
        </p:spPr>
        <p:txBody>
          <a:bodyPr wrap="square" lIns="0" tIns="0" rIns="0" bIns="0" rtlCol="0">
            <a:spAutoFit/>
          </a:bodyPr>
          <a:lstStyle/>
          <a:p>
            <a:pPr algn="ct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vSwitch</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69" name="TextBox 68"/>
          <p:cNvSpPr txBox="1"/>
          <p:nvPr/>
        </p:nvSpPr>
        <p:spPr>
          <a:xfrm>
            <a:off x="199630" y="4071583"/>
            <a:ext cx="2741563" cy="184666"/>
          </a:xfrm>
          <a:prstGeom prst="rect">
            <a:avLst/>
          </a:prstGeom>
          <a:noFill/>
        </p:spPr>
        <p:txBody>
          <a:bodyPr wrap="square" lIns="0" tIns="0" rIns="0" bIns="0" rtlCol="0">
            <a:spAutoFit/>
          </a:bodyPr>
          <a:lstStyle/>
          <a:p>
            <a:pPr defTabSz="457200" latinLnBrk="1"/>
            <a:r>
              <a:rPr lang="en-US" altLang="ko-KR" sz="1200" i="1" dirty="0">
                <a:solidFill>
                  <a:srgbClr val="A5A5A5">
                    <a:lumMod val="75000"/>
                  </a:srgbClr>
                </a:solidFill>
                <a:latin typeface="Arial" panose="020B0604020202020204" pitchFamily="34" charset="0"/>
                <a:ea typeface="맑은 고딕" panose="020B0503020000020004" pitchFamily="34" charset="-127"/>
                <a:cs typeface="Arial" panose="020B0604020202020204" pitchFamily="34" charset="0"/>
              </a:rPr>
              <a:t>Physical Resource-layer</a:t>
            </a:r>
          </a:p>
        </p:txBody>
      </p:sp>
      <p:sp>
        <p:nvSpPr>
          <p:cNvPr id="70" name="TextBox 69"/>
          <p:cNvSpPr txBox="1"/>
          <p:nvPr/>
        </p:nvSpPr>
        <p:spPr>
          <a:xfrm>
            <a:off x="199635" y="3393150"/>
            <a:ext cx="3056699" cy="184666"/>
          </a:xfrm>
          <a:prstGeom prst="rect">
            <a:avLst/>
          </a:prstGeom>
          <a:noFill/>
        </p:spPr>
        <p:txBody>
          <a:bodyPr wrap="square" lIns="0" tIns="0" rIns="0" bIns="0" rtlCol="0">
            <a:spAutoFit/>
          </a:bodyPr>
          <a:lstStyle/>
          <a:p>
            <a:pPr defTabSz="457200" latinLnBrk="1"/>
            <a:r>
              <a:rPr lang="en-US" altLang="ko-KR" sz="1200" i="1" dirty="0">
                <a:solidFill>
                  <a:srgbClr val="A5A5A5">
                    <a:lumMod val="75000"/>
                  </a:srgbClr>
                </a:solidFill>
                <a:latin typeface="Arial" panose="020B0604020202020204" pitchFamily="34" charset="0"/>
                <a:ea typeface="맑은 고딕" panose="020B0503020000020004" pitchFamily="34" charset="-127"/>
                <a:cs typeface="Arial" panose="020B0604020202020204" pitchFamily="34" charset="0"/>
              </a:rPr>
              <a:t>Virtual Resource-layer</a:t>
            </a:r>
            <a:endParaRPr lang="ko-KR" altLang="en-US" sz="1200" i="1" dirty="0">
              <a:solidFill>
                <a:srgbClr val="A5A5A5">
                  <a:lumMod val="75000"/>
                </a:srgbClr>
              </a:solidFill>
              <a:latin typeface="Arial" panose="020B0604020202020204" pitchFamily="34" charset="0"/>
              <a:ea typeface="맑은 고딕" panose="020B0503020000020004" pitchFamily="34" charset="-127"/>
              <a:cs typeface="Arial" panose="020B0604020202020204" pitchFamily="34" charset="0"/>
            </a:endParaRPr>
          </a:p>
        </p:txBody>
      </p:sp>
      <p:sp>
        <p:nvSpPr>
          <p:cNvPr id="77" name="TextBox 76"/>
          <p:cNvSpPr txBox="1"/>
          <p:nvPr/>
        </p:nvSpPr>
        <p:spPr>
          <a:xfrm>
            <a:off x="592088" y="5249945"/>
            <a:ext cx="2004418" cy="153888"/>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Research Network(s)</a:t>
            </a:r>
            <a:endParaRPr lang="ko-KR" altLang="en-US" sz="1000" i="1"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78" name="TextBox 77"/>
          <p:cNvSpPr txBox="1"/>
          <p:nvPr/>
        </p:nvSpPr>
        <p:spPr>
          <a:xfrm>
            <a:off x="453101" y="5542629"/>
            <a:ext cx="2297600" cy="153888"/>
          </a:xfrm>
          <a:prstGeom prst="rect">
            <a:avLst/>
          </a:prstGeom>
          <a:noFill/>
        </p:spPr>
        <p:txBody>
          <a:bodyPr wrap="square" lIns="0" tIns="0" rIns="0" bIns="0" rtlCol="0">
            <a:spAutoFit/>
          </a:bodyPr>
          <a:lstStyle/>
          <a:p>
            <a:pPr defTabSz="457200" latinLnBrk="1"/>
            <a:r>
              <a:rPr lang="en-US" altLang="ko-KR" sz="1000" i="1" dirty="0">
                <a:solidFill>
                  <a:prstClr val="black"/>
                </a:solidFill>
                <a:latin typeface="Arial" panose="020B0604020202020204" pitchFamily="34" charset="0"/>
                <a:ea typeface="맑은 고딕" panose="020B0503020000020004" pitchFamily="34" charset="-127"/>
                <a:cs typeface="Arial" panose="020B0604020202020204" pitchFamily="34" charset="0"/>
              </a:rPr>
              <a:t>Trans-Eurasia Information Network</a:t>
            </a:r>
          </a:p>
        </p:txBody>
      </p:sp>
      <p:sp>
        <p:nvSpPr>
          <p:cNvPr id="2" name="Slide Number Placeholder 1"/>
          <p:cNvSpPr>
            <a:spLocks noGrp="1"/>
          </p:cNvSpPr>
          <p:nvPr>
            <p:ph type="sldNum" sz="quarter" idx="4294967295"/>
          </p:nvPr>
        </p:nvSpPr>
        <p:spPr>
          <a:xfrm>
            <a:off x="9279640" y="6449722"/>
            <a:ext cx="2742486" cy="365125"/>
          </a:xfrm>
          <a:prstGeom prst="rect">
            <a:avLst/>
          </a:prstGeom>
        </p:spPr>
        <p:txBody>
          <a:bodyPr/>
          <a:lstStyle/>
          <a:p>
            <a:pPr defTabSz="914354">
              <a:defRPr/>
            </a:pPr>
            <a:fld id="{08A8D2C8-7BEB-4EA3-BB97-80409E761DC9}" type="slidenum">
              <a:rPr lang="en-US">
                <a:solidFill>
                  <a:prstClr val="black">
                    <a:tint val="75000"/>
                  </a:prstClr>
                </a:solidFill>
                <a:latin typeface="Calibri" panose="020F0502020204030204"/>
              </a:rPr>
              <a:pPr defTabSz="914354">
                <a:defRPr/>
              </a:pPr>
              <a:t>10</a:t>
            </a:fld>
            <a:endParaRPr lang="en-US">
              <a:solidFill>
                <a:prstClr val="black">
                  <a:tint val="75000"/>
                </a:prstClr>
              </a:solidFill>
              <a:latin typeface="Calibri" panose="020F0502020204030204"/>
            </a:endParaRPr>
          </a:p>
        </p:txBody>
      </p:sp>
      <p:sp>
        <p:nvSpPr>
          <p:cNvPr id="132" name="구름 73"/>
          <p:cNvSpPr/>
          <p:nvPr/>
        </p:nvSpPr>
        <p:spPr>
          <a:xfrm>
            <a:off x="4608275" y="4350155"/>
            <a:ext cx="1388758" cy="583561"/>
          </a:xfrm>
          <a:prstGeom prst="ellipse">
            <a:avLst/>
          </a:prstGeom>
          <a:solidFill>
            <a:schemeClr val="bg1">
              <a:lumMod val="95000"/>
            </a:schemeClr>
          </a:solidFill>
          <a:ln w="9525" cap="flat" cmpd="sng" algn="ctr">
            <a:solidFill>
              <a:schemeClr val="bg1">
                <a:lumMod val="85000"/>
              </a:scheme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pic>
        <p:nvPicPr>
          <p:cNvPr id="133" name="그림 82"/>
          <p:cNvPicPr>
            <a:picLocks noChangeAspect="1"/>
          </p:cNvPicPr>
          <p:nvPr/>
        </p:nvPicPr>
        <p:blipFill>
          <a:blip r:embed="rId3" cstate="print"/>
          <a:stretch>
            <a:fillRect/>
          </a:stretch>
        </p:blipFill>
        <p:spPr>
          <a:xfrm>
            <a:off x="5121932" y="4447336"/>
            <a:ext cx="386925" cy="365787"/>
          </a:xfrm>
          <a:prstGeom prst="rect">
            <a:avLst/>
          </a:prstGeom>
        </p:spPr>
      </p:pic>
      <p:cxnSp>
        <p:nvCxnSpPr>
          <p:cNvPr id="134" name="Elbow Connector 133"/>
          <p:cNvCxnSpPr/>
          <p:nvPr/>
        </p:nvCxnSpPr>
        <p:spPr>
          <a:xfrm rot="16200000" flipH="1">
            <a:off x="2619775" y="5324178"/>
            <a:ext cx="771432" cy="30884"/>
          </a:xfrm>
          <a:prstGeom prst="bentConnector3">
            <a:avLst>
              <a:gd name="adj1" fmla="val 50000"/>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5" name="구름 73"/>
          <p:cNvSpPr/>
          <p:nvPr/>
        </p:nvSpPr>
        <p:spPr>
          <a:xfrm>
            <a:off x="2670768" y="5221967"/>
            <a:ext cx="669448" cy="204085"/>
          </a:xfrm>
          <a:prstGeom prst="cloud">
            <a:avLst/>
          </a:prstGeom>
          <a:solidFill>
            <a:schemeClr val="bg1">
              <a:lumMod val="85000"/>
            </a:schemeClr>
          </a:solidFill>
          <a:ln w="3175" cap="flat" cmpd="sng" algn="ctr">
            <a:solidFill>
              <a:schemeClr val="bg1">
                <a:lumMod val="75000"/>
              </a:scheme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grpSp>
        <p:nvGrpSpPr>
          <p:cNvPr id="3" name="Group 4"/>
          <p:cNvGrpSpPr/>
          <p:nvPr/>
        </p:nvGrpSpPr>
        <p:grpSpPr>
          <a:xfrm>
            <a:off x="4881837" y="4931864"/>
            <a:ext cx="669448" cy="674421"/>
            <a:chOff x="6260374" y="4969622"/>
            <a:chExt cx="669623" cy="674421"/>
          </a:xfrm>
        </p:grpSpPr>
        <p:cxnSp>
          <p:nvCxnSpPr>
            <p:cNvPr id="137" name="Elbow Connector 136"/>
            <p:cNvCxnSpPr/>
            <p:nvPr/>
          </p:nvCxnSpPr>
          <p:spPr>
            <a:xfrm rot="5400000">
              <a:off x="6292521" y="5244471"/>
              <a:ext cx="674421" cy="124723"/>
            </a:xfrm>
            <a:prstGeom prst="bentConnector3">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6" name="구름 73"/>
            <p:cNvSpPr/>
            <p:nvPr/>
          </p:nvSpPr>
          <p:spPr>
            <a:xfrm>
              <a:off x="6260374" y="5249963"/>
              <a:ext cx="669623" cy="204085"/>
            </a:xfrm>
            <a:prstGeom prst="cloud">
              <a:avLst/>
            </a:prstGeom>
            <a:solidFill>
              <a:schemeClr val="bg1">
                <a:lumMod val="85000"/>
              </a:schemeClr>
            </a:solidFill>
            <a:ln w="3175" cap="flat" cmpd="sng" algn="ctr">
              <a:solidFill>
                <a:schemeClr val="bg1">
                  <a:lumMod val="75000"/>
                </a:scheme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grpSp>
      <p:grpSp>
        <p:nvGrpSpPr>
          <p:cNvPr id="4" name="Group 3"/>
          <p:cNvGrpSpPr/>
          <p:nvPr/>
        </p:nvGrpSpPr>
        <p:grpSpPr>
          <a:xfrm>
            <a:off x="1883539" y="5435750"/>
            <a:ext cx="3633506" cy="533383"/>
            <a:chOff x="3705475" y="6068340"/>
            <a:chExt cx="3634455" cy="642238"/>
          </a:xfrm>
        </p:grpSpPr>
        <p:sp>
          <p:nvSpPr>
            <p:cNvPr id="138" name="구름 73"/>
            <p:cNvSpPr/>
            <p:nvPr/>
          </p:nvSpPr>
          <p:spPr>
            <a:xfrm>
              <a:off x="4634778" y="6068340"/>
              <a:ext cx="2705152" cy="642238"/>
            </a:xfrm>
            <a:prstGeom prst="cloud">
              <a:avLst/>
            </a:prstGeom>
            <a:solidFill>
              <a:schemeClr val="bg1"/>
            </a:solidFill>
            <a:ln w="9525" cap="flat" cmpd="sng" algn="ctr">
              <a:solidFill>
                <a:schemeClr val="bg1">
                  <a:lumMod val="75000"/>
                </a:scheme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cxnSp>
          <p:nvCxnSpPr>
            <p:cNvPr id="139" name="직선 연결선 43"/>
            <p:cNvCxnSpPr>
              <a:stCxn id="147" idx="3"/>
              <a:endCxn id="149" idx="1"/>
            </p:cNvCxnSpPr>
            <p:nvPr/>
          </p:nvCxnSpPr>
          <p:spPr>
            <a:xfrm>
              <a:off x="5666216" y="6225400"/>
              <a:ext cx="625274" cy="4273"/>
            </a:xfrm>
            <a:prstGeom prst="line">
              <a:avLst/>
            </a:prstGeom>
            <a:noFill/>
            <a:ln w="9525" cap="flat" cmpd="sng" algn="ctr">
              <a:solidFill>
                <a:schemeClr val="tx1">
                  <a:lumMod val="50000"/>
                  <a:lumOff val="50000"/>
                </a:schemeClr>
              </a:solidFill>
              <a:prstDash val="solid"/>
              <a:miter lim="800000"/>
            </a:ln>
            <a:effectLst/>
          </p:spPr>
        </p:cxnSp>
        <p:cxnSp>
          <p:nvCxnSpPr>
            <p:cNvPr id="143" name="직선 연결선 43"/>
            <p:cNvCxnSpPr>
              <a:endCxn id="149" idx="1"/>
            </p:cNvCxnSpPr>
            <p:nvPr/>
          </p:nvCxnSpPr>
          <p:spPr>
            <a:xfrm flipV="1">
              <a:off x="3705475" y="6229682"/>
              <a:ext cx="312522" cy="286653"/>
            </a:xfrm>
            <a:prstGeom prst="line">
              <a:avLst/>
            </a:prstGeom>
            <a:noFill/>
            <a:ln w="9525" cap="flat" cmpd="sng" algn="ctr">
              <a:solidFill>
                <a:schemeClr val="tx1">
                  <a:lumMod val="50000"/>
                  <a:lumOff val="50000"/>
                </a:schemeClr>
              </a:solidFill>
              <a:prstDash val="solid"/>
              <a:miter lim="800000"/>
            </a:ln>
            <a:effectLst/>
          </p:spPr>
        </p:cxnSp>
        <p:cxnSp>
          <p:nvCxnSpPr>
            <p:cNvPr id="144" name="직선 연결선 43"/>
            <p:cNvCxnSpPr>
              <a:stCxn id="147" idx="3"/>
              <a:endCxn id="148" idx="0"/>
            </p:cNvCxnSpPr>
            <p:nvPr/>
          </p:nvCxnSpPr>
          <p:spPr>
            <a:xfrm>
              <a:off x="5666216" y="6225400"/>
              <a:ext cx="360146" cy="219795"/>
            </a:xfrm>
            <a:prstGeom prst="line">
              <a:avLst/>
            </a:prstGeom>
            <a:noFill/>
            <a:ln w="9525" cap="flat" cmpd="sng" algn="ctr">
              <a:solidFill>
                <a:schemeClr val="tx1">
                  <a:lumMod val="50000"/>
                  <a:lumOff val="50000"/>
                </a:schemeClr>
              </a:solidFill>
              <a:prstDash val="solid"/>
              <a:miter lim="800000"/>
            </a:ln>
            <a:effectLst/>
          </p:spPr>
        </p:cxnSp>
      </p:grpSp>
      <p:pic>
        <p:nvPicPr>
          <p:cNvPr id="147" name="Picture 146"/>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444722" y="5484463"/>
            <a:ext cx="399046" cy="16345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148" name="Picture 1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04297" y="5748730"/>
            <a:ext cx="399046" cy="16345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149" name="Picture 1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68879" y="5488012"/>
            <a:ext cx="399046" cy="16345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150" name="Picture 14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825678" y="4837497"/>
            <a:ext cx="399046" cy="20380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161" name="Picture 16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18004" y="4839128"/>
            <a:ext cx="399046" cy="20380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62" name="TextBox 161"/>
          <p:cNvSpPr txBox="1"/>
          <p:nvPr/>
        </p:nvSpPr>
        <p:spPr>
          <a:xfrm>
            <a:off x="6522769" y="5772776"/>
            <a:ext cx="850543" cy="307776"/>
          </a:xfrm>
          <a:prstGeom prst="rect">
            <a:avLst/>
          </a:prstGeom>
          <a:solidFill>
            <a:schemeClr val="bg1"/>
          </a:solidFill>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Underlay Operator</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166" name="TextBox 165"/>
          <p:cNvSpPr txBox="1"/>
          <p:nvPr/>
        </p:nvSpPr>
        <p:spPr>
          <a:xfrm>
            <a:off x="6529171" y="3894683"/>
            <a:ext cx="901404" cy="307777"/>
          </a:xfrm>
          <a:prstGeom prst="rect">
            <a:avLst/>
          </a:prstGeom>
          <a:solidFill>
            <a:schemeClr val="bg1"/>
          </a:solidFill>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Playground Operator</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pic>
        <p:nvPicPr>
          <p:cNvPr id="177" name="Picture 176"/>
          <p:cNvPicPr>
            <a:picLocks noChangeAspect="1"/>
          </p:cNvPicPr>
          <p:nvPr/>
        </p:nvPicPr>
        <p:blipFill>
          <a:blip r:embed="rId5" cstate="print">
            <a:duotone>
              <a:schemeClr val="accent2">
                <a:shade val="45000"/>
                <a:satMod val="135000"/>
              </a:schemeClr>
              <a:prstClr val="white"/>
            </a:duotone>
            <a:extLst>
              <a:ext uri="{28A0092B-C50C-407E-A947-70E740481C1C}">
                <a14:useLocalDpi xmlns="" xmlns:a14="http://schemas.microsoft.com/office/drawing/2010/main" val="0"/>
              </a:ext>
            </a:extLst>
          </a:blip>
          <a:stretch>
            <a:fillRect/>
          </a:stretch>
        </p:blipFill>
        <p:spPr>
          <a:xfrm>
            <a:off x="4081645" y="1041756"/>
            <a:ext cx="307654" cy="307734"/>
          </a:xfrm>
          <a:prstGeom prst="rect">
            <a:avLst/>
          </a:prstGeom>
        </p:spPr>
      </p:pic>
      <p:sp>
        <p:nvSpPr>
          <p:cNvPr id="178" name="Rectangle 177"/>
          <p:cNvSpPr/>
          <p:nvPr/>
        </p:nvSpPr>
        <p:spPr>
          <a:xfrm>
            <a:off x="3638923" y="2485701"/>
            <a:ext cx="2050615" cy="261609"/>
          </a:xfrm>
          <a:prstGeom prst="rect">
            <a:avLst/>
          </a:prstGeom>
        </p:spPr>
        <p:txBody>
          <a:bodyPr>
            <a:spAutoFit/>
          </a:bodyPr>
          <a:lstStyle/>
          <a:p>
            <a:pPr defTabSz="914432">
              <a:defRPr/>
            </a:pPr>
            <a:endParaRPr lang="ko-KR" altLang="en-US" sz="11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nvGrpSpPr>
          <p:cNvPr id="5" name="Group 180"/>
          <p:cNvGrpSpPr/>
          <p:nvPr/>
        </p:nvGrpSpPr>
        <p:grpSpPr>
          <a:xfrm>
            <a:off x="2627278" y="1345592"/>
            <a:ext cx="1510602" cy="858990"/>
            <a:chOff x="5848678" y="1914939"/>
            <a:chExt cx="1090246" cy="704379"/>
          </a:xfrm>
        </p:grpSpPr>
        <p:grpSp>
          <p:nvGrpSpPr>
            <p:cNvPr id="6" name="그룹 2"/>
            <p:cNvGrpSpPr/>
            <p:nvPr/>
          </p:nvGrpSpPr>
          <p:grpSpPr>
            <a:xfrm>
              <a:off x="5958803" y="2133670"/>
              <a:ext cx="384865" cy="170684"/>
              <a:chOff x="1019409" y="2315377"/>
              <a:chExt cx="384865" cy="170684"/>
            </a:xfrm>
          </p:grpSpPr>
          <p:sp>
            <p:nvSpPr>
              <p:cNvPr id="190"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191" name="TextBox 190"/>
              <p:cNvSpPr txBox="1"/>
              <p:nvPr/>
            </p:nvSpPr>
            <p:spPr>
              <a:xfrm>
                <a:off x="1051156" y="2323775"/>
                <a:ext cx="321371" cy="126189"/>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83" name="타원 281"/>
            <p:cNvSpPr/>
            <p:nvPr/>
          </p:nvSpPr>
          <p:spPr>
            <a:xfrm>
              <a:off x="6438216" y="2133670"/>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184" name="TextBox 183"/>
            <p:cNvSpPr txBox="1"/>
            <p:nvPr/>
          </p:nvSpPr>
          <p:spPr>
            <a:xfrm>
              <a:off x="6476642" y="2142068"/>
              <a:ext cx="308011" cy="126189"/>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nvGrpSpPr>
            <p:cNvPr id="14" name="그룹 239"/>
            <p:cNvGrpSpPr/>
            <p:nvPr/>
          </p:nvGrpSpPr>
          <p:grpSpPr>
            <a:xfrm>
              <a:off x="6195240" y="2391000"/>
              <a:ext cx="384865" cy="170684"/>
              <a:chOff x="1019409" y="2315377"/>
              <a:chExt cx="384865" cy="170684"/>
            </a:xfrm>
          </p:grpSpPr>
          <p:sp>
            <p:nvSpPr>
              <p:cNvPr id="188"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189" name="TextBox 188"/>
              <p:cNvSpPr txBox="1"/>
              <p:nvPr/>
            </p:nvSpPr>
            <p:spPr>
              <a:xfrm>
                <a:off x="1051156" y="2323775"/>
                <a:ext cx="321371" cy="126189"/>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86" name="타원 3"/>
            <p:cNvSpPr/>
            <p:nvPr/>
          </p:nvSpPr>
          <p:spPr>
            <a:xfrm>
              <a:off x="5848678" y="1914939"/>
              <a:ext cx="1090246" cy="704379"/>
            </a:xfrm>
            <a:prstGeom prst="ellipse">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Calibri" panose="020F0502020204030204"/>
                <a:ea typeface="맑은 고딕" panose="020B0503020000020004" pitchFamily="34" charset="-127"/>
              </a:endParaRPr>
            </a:p>
          </p:txBody>
        </p:sp>
        <p:sp>
          <p:nvSpPr>
            <p:cNvPr id="187" name="TextBox 186"/>
            <p:cNvSpPr txBox="1"/>
            <p:nvPr/>
          </p:nvSpPr>
          <p:spPr>
            <a:xfrm>
              <a:off x="6215246" y="1939341"/>
              <a:ext cx="321372" cy="126189"/>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Pod</a:t>
              </a:r>
              <a:endParaRPr lang="ko-KR" altLang="en-US" sz="10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grpSp>
        <p:nvGrpSpPr>
          <p:cNvPr id="15" name="Group 191"/>
          <p:cNvGrpSpPr/>
          <p:nvPr/>
        </p:nvGrpSpPr>
        <p:grpSpPr>
          <a:xfrm>
            <a:off x="4793095" y="1446021"/>
            <a:ext cx="1307570" cy="752533"/>
            <a:chOff x="3931936" y="972011"/>
            <a:chExt cx="887236" cy="574272"/>
          </a:xfrm>
        </p:grpSpPr>
        <p:grpSp>
          <p:nvGrpSpPr>
            <p:cNvPr id="16" name="그룹 2"/>
            <p:cNvGrpSpPr/>
            <p:nvPr/>
          </p:nvGrpSpPr>
          <p:grpSpPr>
            <a:xfrm>
              <a:off x="4025302" y="1228284"/>
              <a:ext cx="326298" cy="143316"/>
              <a:chOff x="1019409" y="2315377"/>
              <a:chExt cx="384865" cy="170684"/>
            </a:xfrm>
          </p:grpSpPr>
          <p:sp>
            <p:nvSpPr>
              <p:cNvPr id="198" name="타원 278"/>
              <p:cNvSpPr/>
              <p:nvPr/>
            </p:nvSpPr>
            <p:spPr>
              <a:xfrm>
                <a:off x="1019409" y="2315377"/>
                <a:ext cx="384865" cy="170684"/>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199" name="TextBox 198"/>
              <p:cNvSpPr txBox="1"/>
              <p:nvPr/>
            </p:nvSpPr>
            <p:spPr>
              <a:xfrm>
                <a:off x="1051156" y="2323773"/>
                <a:ext cx="321371" cy="139860"/>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grpSp>
        <p:sp>
          <p:nvSpPr>
            <p:cNvPr id="194" name="타원 281"/>
            <p:cNvSpPr/>
            <p:nvPr/>
          </p:nvSpPr>
          <p:spPr>
            <a:xfrm>
              <a:off x="4431760" y="1228284"/>
              <a:ext cx="326298" cy="143316"/>
            </a:xfrm>
            <a:prstGeom prst="ellipse">
              <a:avLst/>
            </a:prstGeom>
            <a:noFill/>
            <a:ln w="9525" cap="flat" cmpd="sng" algn="ctr">
              <a:solidFill>
                <a:srgbClr val="70AD47">
                  <a:lumMod val="75000"/>
                </a:srgbClr>
              </a:solidFill>
              <a:prstDash val="solid"/>
              <a:miter lim="800000"/>
            </a:ln>
            <a:effectLst/>
          </p:spPr>
          <p:txBody>
            <a:bodyPr rtlCol="0" anchor="ctr"/>
            <a:lstStyle/>
            <a:p>
              <a:pPr algn="ctr" defTabSz="914432" latinLnBrk="1">
                <a:defRPr/>
              </a:pPr>
              <a:endParaRPr lang="ko-KR" altLang="en-US" kern="0" dirty="0">
                <a:solidFill>
                  <a:prstClr val="white"/>
                </a:solidFill>
                <a:latin typeface="Calibri"/>
                <a:ea typeface="맑은 고딕"/>
              </a:endParaRPr>
            </a:p>
          </p:txBody>
        </p:sp>
        <p:sp>
          <p:nvSpPr>
            <p:cNvPr id="195" name="TextBox 194"/>
            <p:cNvSpPr txBox="1"/>
            <p:nvPr/>
          </p:nvSpPr>
          <p:spPr>
            <a:xfrm>
              <a:off x="4464338" y="1235337"/>
              <a:ext cx="261140" cy="117435"/>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Arial" panose="020B0604020202020204" pitchFamily="34" charset="0"/>
                  <a:ea typeface="맑은 고딕" panose="020B0503020000020004" pitchFamily="34" charset="-127"/>
                  <a:cs typeface="Arial" panose="020B0604020202020204" pitchFamily="34" charset="0"/>
                </a:rPr>
                <a:t>App</a:t>
              </a:r>
              <a:endParaRPr lang="ko-KR" altLang="en-US" sz="1000" dirty="0">
                <a:solidFill>
                  <a:prstClr val="black"/>
                </a:solidFill>
                <a:latin typeface="Arial" panose="020B0604020202020204" pitchFamily="34" charset="0"/>
                <a:ea typeface="맑은 고딕" panose="020B0503020000020004" pitchFamily="34" charset="-127"/>
                <a:cs typeface="Arial" panose="020B0604020202020204" pitchFamily="34" charset="0"/>
              </a:endParaRPr>
            </a:p>
          </p:txBody>
        </p:sp>
        <p:sp>
          <p:nvSpPr>
            <p:cNvPr id="196" name="타원 3"/>
            <p:cNvSpPr/>
            <p:nvPr/>
          </p:nvSpPr>
          <p:spPr>
            <a:xfrm>
              <a:off x="3931936" y="972011"/>
              <a:ext cx="887236" cy="574272"/>
            </a:xfrm>
            <a:prstGeom prst="ellipse">
              <a:avLst/>
            </a:prstGeom>
            <a:no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ko-KR" altLang="en-US">
                <a:solidFill>
                  <a:prstClr val="white"/>
                </a:solidFill>
                <a:latin typeface="Calibri" panose="020F0502020204030204"/>
                <a:ea typeface="맑은 고딕" panose="020B0503020000020004" pitchFamily="34" charset="-127"/>
              </a:endParaRPr>
            </a:p>
          </p:txBody>
        </p:sp>
        <p:sp>
          <p:nvSpPr>
            <p:cNvPr id="197" name="TextBox 196"/>
            <p:cNvSpPr txBox="1"/>
            <p:nvPr/>
          </p:nvSpPr>
          <p:spPr>
            <a:xfrm>
              <a:off x="4242720" y="975337"/>
              <a:ext cx="272466" cy="117435"/>
            </a:xfrm>
            <a:prstGeom prst="rect">
              <a:avLst/>
            </a:prstGeom>
            <a:noFill/>
            <a:ln w="9525">
              <a:noFill/>
            </a:ln>
          </p:spPr>
          <p:txBody>
            <a:bodyPr wrap="square" lIns="0" tIns="0" rIns="0" bIns="0" rtlCol="0">
              <a:spAutoFit/>
            </a:bodyPr>
            <a:lstStyle/>
            <a:p>
              <a:pPr algn="ctr" defTabSz="457200" latinLnBrk="1"/>
              <a:r>
                <a:rPr lang="en-US" altLang="ko-KR" sz="10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Pod</a:t>
              </a:r>
              <a:endParaRPr lang="ko-KR" altLang="en-US" sz="10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sp>
        <p:nvSpPr>
          <p:cNvPr id="200" name="Rectangle 199"/>
          <p:cNvSpPr/>
          <p:nvPr/>
        </p:nvSpPr>
        <p:spPr>
          <a:xfrm>
            <a:off x="4519352" y="1056449"/>
            <a:ext cx="2001854" cy="1821211"/>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457200"/>
            <a:endParaRPr lang="en-US" sz="1000" dirty="0">
              <a:solidFill>
                <a:prstClr val="black"/>
              </a:solidFill>
              <a:latin typeface="Arial" panose="020B0604020202020204" pitchFamily="34" charset="0"/>
              <a:cs typeface="Arial" panose="020B0604020202020204" pitchFamily="34" charset="0"/>
            </a:endParaRPr>
          </a:p>
        </p:txBody>
      </p:sp>
      <p:pic>
        <p:nvPicPr>
          <p:cNvPr id="201" name="Picture 200"/>
          <p:cNvPicPr>
            <a:picLocks noChangeAspect="1"/>
          </p:cNvPicPr>
          <p:nvPr/>
        </p:nvPicPr>
        <p:blipFill>
          <a:blip r:embed="rId5" cstate="print">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a:xfrm>
            <a:off x="6224611" y="1052428"/>
            <a:ext cx="307654" cy="307734"/>
          </a:xfrm>
          <a:prstGeom prst="rect">
            <a:avLst/>
          </a:prstGeom>
        </p:spPr>
      </p:pic>
      <p:sp>
        <p:nvSpPr>
          <p:cNvPr id="206" name="Cloud 205"/>
          <p:cNvSpPr/>
          <p:nvPr/>
        </p:nvSpPr>
        <p:spPr>
          <a:xfrm>
            <a:off x="991841" y="2558008"/>
            <a:ext cx="4858162" cy="789848"/>
          </a:xfrm>
          <a:prstGeom prst="cloud">
            <a:avLst/>
          </a:prstGeom>
          <a:solidFill>
            <a:schemeClr val="bg1"/>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loud 207"/>
          <p:cNvSpPr/>
          <p:nvPr/>
        </p:nvSpPr>
        <p:spPr>
          <a:xfrm>
            <a:off x="1552910" y="2629409"/>
            <a:ext cx="3589363" cy="588637"/>
          </a:xfrm>
          <a:prstGeom prst="cloud">
            <a:avLst/>
          </a:prstGeom>
          <a:solidFill>
            <a:schemeClr val="bg1">
              <a:lumMod val="95000"/>
              <a:alpha val="69804"/>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Cloud 206"/>
          <p:cNvSpPr/>
          <p:nvPr/>
        </p:nvSpPr>
        <p:spPr>
          <a:xfrm>
            <a:off x="3374089" y="2601507"/>
            <a:ext cx="1868133" cy="516370"/>
          </a:xfrm>
          <a:prstGeom prst="cloud">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3861373" y="2761892"/>
            <a:ext cx="925719" cy="246221"/>
          </a:xfrm>
          <a:prstGeom prst="rect">
            <a:avLst/>
          </a:prstGeom>
        </p:spPr>
        <p:txBody>
          <a:bodyPr wrap="none">
            <a:spAutoFit/>
          </a:bodyPr>
          <a:lstStyle/>
          <a:p>
            <a:pPr defTabSz="457200"/>
            <a:r>
              <a:rPr lang="en-US" altLang="ko-KR" sz="1000" i="1" kern="0" dirty="0" smtClean="0">
                <a:solidFill>
                  <a:prstClr val="black"/>
                </a:solidFill>
                <a:latin typeface="Arial" panose="020B0604020202020204" pitchFamily="34" charset="0"/>
                <a:ea typeface="맑은 고딕" panose="020B0503020000020004" pitchFamily="34" charset="-127"/>
                <a:cs typeface="Arial" panose="020B0604020202020204" pitchFamily="34" charset="0"/>
              </a:rPr>
              <a:t>Summarized</a:t>
            </a:r>
            <a:endParaRPr lang="en-US" sz="1000" dirty="0">
              <a:solidFill>
                <a:prstClr val="black"/>
              </a:solidFill>
              <a:latin typeface="Arial" panose="020B0604020202020204" pitchFamily="34" charset="0"/>
              <a:cs typeface="Arial" panose="020B0604020202020204" pitchFamily="34" charset="0"/>
            </a:endParaRPr>
          </a:p>
        </p:txBody>
      </p:sp>
      <p:sp>
        <p:nvSpPr>
          <p:cNvPr id="202" name="Rectangle 201"/>
          <p:cNvSpPr/>
          <p:nvPr/>
        </p:nvSpPr>
        <p:spPr>
          <a:xfrm>
            <a:off x="3125042" y="3146326"/>
            <a:ext cx="654513" cy="246221"/>
          </a:xfrm>
          <a:prstGeom prst="rect">
            <a:avLst/>
          </a:prstGeom>
        </p:spPr>
        <p:txBody>
          <a:bodyPr wrap="none">
            <a:spAutoFit/>
          </a:bodyPr>
          <a:lstStyle/>
          <a:p>
            <a:pPr defTabSz="457200"/>
            <a:r>
              <a:rPr lang="en-US" altLang="ko-KR" sz="1000" i="1" kern="0" dirty="0">
                <a:solidFill>
                  <a:prstClr val="black"/>
                </a:solidFill>
                <a:latin typeface="Arial" panose="020B0604020202020204" pitchFamily="34" charset="0"/>
                <a:ea typeface="맑은 고딕" panose="020B0503020000020004" pitchFamily="34" charset="-127"/>
                <a:cs typeface="Arial" panose="020B0604020202020204" pitchFamily="34" charset="0"/>
              </a:rPr>
              <a:t>Packets</a:t>
            </a:r>
            <a:endParaRPr lang="en-US" sz="1000" dirty="0">
              <a:solidFill>
                <a:prstClr val="black"/>
              </a:solidFill>
              <a:latin typeface="Arial" panose="020B0604020202020204" pitchFamily="34" charset="0"/>
              <a:cs typeface="Arial" panose="020B0604020202020204" pitchFamily="34" charset="0"/>
            </a:endParaRPr>
          </a:p>
        </p:txBody>
      </p:sp>
      <p:sp>
        <p:nvSpPr>
          <p:cNvPr id="203" name="Rectangle 202"/>
          <p:cNvSpPr/>
          <p:nvPr/>
        </p:nvSpPr>
        <p:spPr>
          <a:xfrm>
            <a:off x="2546090" y="2881202"/>
            <a:ext cx="735053" cy="246221"/>
          </a:xfrm>
          <a:prstGeom prst="rect">
            <a:avLst/>
          </a:prstGeom>
        </p:spPr>
        <p:txBody>
          <a:bodyPr wrap="none">
            <a:spAutoFit/>
          </a:bodyPr>
          <a:lstStyle/>
          <a:p>
            <a:pPr defTabSz="457200"/>
            <a:r>
              <a:rPr lang="en-US" altLang="ko-KR" sz="1000" i="1" kern="0" dirty="0" smtClean="0">
                <a:solidFill>
                  <a:prstClr val="black"/>
                </a:solidFill>
                <a:latin typeface="Arial" panose="020B0604020202020204" pitchFamily="34" charset="0"/>
                <a:ea typeface="맑은 고딕" panose="020B0503020000020004" pitchFamily="34" charset="-127"/>
                <a:cs typeface="Arial" panose="020B0604020202020204" pitchFamily="34" charset="0"/>
              </a:rPr>
              <a:t>Collected</a:t>
            </a:r>
            <a:endParaRPr lang="en-US" sz="1000" dirty="0">
              <a:solidFill>
                <a:prstClr val="black"/>
              </a:solidFill>
              <a:latin typeface="Arial" panose="020B0604020202020204" pitchFamily="34" charset="0"/>
              <a:cs typeface="Arial" panose="020B0604020202020204" pitchFamily="34" charset="0"/>
            </a:endParaRPr>
          </a:p>
        </p:txBody>
      </p:sp>
      <p:sp>
        <p:nvSpPr>
          <p:cNvPr id="84" name="Rectangle 83"/>
          <p:cNvSpPr/>
          <p:nvPr/>
        </p:nvSpPr>
        <p:spPr>
          <a:xfrm>
            <a:off x="1217612" y="6019800"/>
            <a:ext cx="9982200" cy="646331"/>
          </a:xfrm>
          <a:prstGeom prst="rect">
            <a:avLst/>
          </a:prstGeom>
        </p:spPr>
        <p:txBody>
          <a:bodyPr wrap="square">
            <a:spAutoFit/>
          </a:bodyPr>
          <a:lstStyle/>
          <a:p>
            <a:r>
              <a:rPr lang="en-US" dirty="0" smtClean="0"/>
              <a:t>A </a:t>
            </a:r>
            <a:r>
              <a:rPr lang="en-US" dirty="0"/>
              <a:t>multi-layered visibility (underlay, physical, and virtual resource-layers, flow-layer, and workload-layer) solution denoted as </a:t>
            </a:r>
            <a:r>
              <a:rPr lang="en-US" b="1" dirty="0" err="1"/>
              <a:t>SmartX</a:t>
            </a:r>
            <a:r>
              <a:rPr lang="en-US" b="1" dirty="0"/>
              <a:t> multi-view visibility framework (MVF) </a:t>
            </a:r>
          </a:p>
        </p:txBody>
      </p:sp>
      <p:grpSp>
        <p:nvGrpSpPr>
          <p:cNvPr id="115" name="Group 114"/>
          <p:cNvGrpSpPr/>
          <p:nvPr/>
        </p:nvGrpSpPr>
        <p:grpSpPr>
          <a:xfrm>
            <a:off x="6548741" y="5105400"/>
            <a:ext cx="850764" cy="741619"/>
            <a:chOff x="4986254" y="4944536"/>
            <a:chExt cx="577125" cy="565943"/>
          </a:xfrm>
        </p:grpSpPr>
        <p:sp>
          <p:nvSpPr>
            <p:cNvPr id="116" name="TextBox 115"/>
            <p:cNvSpPr txBox="1"/>
            <p:nvPr/>
          </p:nvSpPr>
          <p:spPr>
            <a:xfrm>
              <a:off x="4986254" y="5202702"/>
              <a:ext cx="577125" cy="307777"/>
            </a:xfrm>
            <a:prstGeom prst="rect">
              <a:avLst/>
            </a:prstGeom>
            <a:solidFill>
              <a:schemeClr val="bg1"/>
            </a:solidFill>
          </p:spPr>
          <p:txBody>
            <a:bodyPr wrap="square" lIns="0" tIns="0" rIns="0" bIns="0" rtlCol="0">
              <a:spAutoFit/>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Underlay Operator</a:t>
              </a:r>
              <a:endParaRPr kumimoji="0" lang="ko-KR" altLang="en-US"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pic>
          <p:nvPicPr>
            <p:cNvPr id="117" name="그림 45"/>
            <p:cNvPicPr>
              <a:picLocks noChangeAspect="1"/>
            </p:cNvPicPr>
            <p:nvPr/>
          </p:nvPicPr>
          <p:blipFill rotWithShape="1">
            <a:blip r:embed="rId6" cstate="print"/>
            <a:srcRect t="-1" b="31579"/>
            <a:stretch/>
          </p:blipFill>
          <p:spPr>
            <a:xfrm>
              <a:off x="5135677" y="4944536"/>
              <a:ext cx="278279" cy="258234"/>
            </a:xfrm>
            <a:prstGeom prst="rect">
              <a:avLst/>
            </a:prstGeom>
            <a:noFill/>
          </p:spPr>
        </p:pic>
      </p:grpSp>
      <p:grpSp>
        <p:nvGrpSpPr>
          <p:cNvPr id="118" name="Group 117"/>
          <p:cNvGrpSpPr/>
          <p:nvPr/>
        </p:nvGrpSpPr>
        <p:grpSpPr>
          <a:xfrm>
            <a:off x="6555148" y="4495800"/>
            <a:ext cx="837951" cy="752832"/>
            <a:chOff x="5367255" y="4250179"/>
            <a:chExt cx="568434" cy="574500"/>
          </a:xfrm>
        </p:grpSpPr>
        <p:pic>
          <p:nvPicPr>
            <p:cNvPr id="119" name="그림 45"/>
            <p:cNvPicPr>
              <a:picLocks noChangeAspect="1"/>
            </p:cNvPicPr>
            <p:nvPr/>
          </p:nvPicPr>
          <p:blipFill rotWithShape="1">
            <a:blip r:embed="rId7" cstate="print"/>
            <a:srcRect t="-1" b="31579"/>
            <a:stretch/>
          </p:blipFill>
          <p:spPr>
            <a:xfrm>
              <a:off x="5507758" y="4250179"/>
              <a:ext cx="287426" cy="266723"/>
            </a:xfrm>
            <a:prstGeom prst="rect">
              <a:avLst/>
            </a:prstGeom>
            <a:noFill/>
          </p:spPr>
        </p:pic>
        <p:sp>
          <p:nvSpPr>
            <p:cNvPr id="120" name="TextBox 119"/>
            <p:cNvSpPr txBox="1"/>
            <p:nvPr/>
          </p:nvSpPr>
          <p:spPr>
            <a:xfrm>
              <a:off x="5367255" y="4516902"/>
              <a:ext cx="568434" cy="307777"/>
            </a:xfrm>
            <a:prstGeom prst="rect">
              <a:avLst/>
            </a:prstGeom>
            <a:noFill/>
          </p:spPr>
          <p:txBody>
            <a:bodyPr wrap="square" lIns="0" tIns="0" rIns="0" bIns="0" rtlCol="0">
              <a:spAutoFit/>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Site Operator</a:t>
              </a:r>
              <a:endParaRPr kumimoji="0" lang="ko-KR" altLang="en-US"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grpSp>
      <p:grpSp>
        <p:nvGrpSpPr>
          <p:cNvPr id="121" name="그룹 18"/>
          <p:cNvGrpSpPr/>
          <p:nvPr/>
        </p:nvGrpSpPr>
        <p:grpSpPr>
          <a:xfrm>
            <a:off x="6488515" y="2488712"/>
            <a:ext cx="971216" cy="864088"/>
            <a:chOff x="4397275" y="4264776"/>
            <a:chExt cx="658834" cy="659402"/>
          </a:xfrm>
        </p:grpSpPr>
        <p:sp>
          <p:nvSpPr>
            <p:cNvPr id="122" name="TextBox 121"/>
            <p:cNvSpPr txBox="1"/>
            <p:nvPr/>
          </p:nvSpPr>
          <p:spPr>
            <a:xfrm>
              <a:off x="4397275" y="4616401"/>
              <a:ext cx="658834" cy="307777"/>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Application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Operator</a:t>
              </a:r>
            </a:p>
          </p:txBody>
        </p:sp>
        <p:pic>
          <p:nvPicPr>
            <p:cNvPr id="123" name="Picture 10" descr="User Coat Red Icon 128px 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555293" y="4264776"/>
              <a:ext cx="342798" cy="338921"/>
            </a:xfrm>
            <a:prstGeom prst="rect">
              <a:avLst/>
            </a:prstGeom>
            <a:noFill/>
            <a:ln>
              <a:noFill/>
            </a:ln>
            <a:extLst/>
          </p:spPr>
        </p:pic>
      </p:grpSp>
      <p:grpSp>
        <p:nvGrpSpPr>
          <p:cNvPr id="124" name="그룹 21"/>
          <p:cNvGrpSpPr/>
          <p:nvPr/>
        </p:nvGrpSpPr>
        <p:grpSpPr>
          <a:xfrm>
            <a:off x="6488515" y="1131798"/>
            <a:ext cx="971216" cy="820030"/>
            <a:chOff x="6987359" y="1070581"/>
            <a:chExt cx="658834" cy="625780"/>
          </a:xfrm>
        </p:grpSpPr>
        <p:pic>
          <p:nvPicPr>
            <p:cNvPr id="125" name="Picture 4" descr="http://www.anagrammer.com/common/images/search/a/d/m/i/n/i/s/t/r/a/t/o/r/-/09.thumbnail.Administrator-icon.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150337" y="1070581"/>
              <a:ext cx="332880" cy="316772"/>
            </a:xfrm>
            <a:prstGeom prst="rect">
              <a:avLst/>
            </a:prstGeom>
            <a:noFill/>
            <a:ln>
              <a:noFill/>
            </a:ln>
            <a:extLst/>
          </p:spPr>
        </p:pic>
        <p:sp>
          <p:nvSpPr>
            <p:cNvPr id="126" name="TextBox 125"/>
            <p:cNvSpPr txBox="1"/>
            <p:nvPr/>
          </p:nvSpPr>
          <p:spPr>
            <a:xfrm>
              <a:off x="6987359" y="1388584"/>
              <a:ext cx="658834" cy="307777"/>
            </a:xfrm>
            <a:prstGeom prst="rect">
              <a:avLst/>
            </a:prstGeom>
            <a:solidFill>
              <a:schemeClr val="bg1"/>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Application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50" charset="-127"/>
                  <a:cs typeface="Arial" panose="020B0604020202020204" pitchFamily="34" charset="0"/>
                </a:rPr>
                <a:t>Developer</a:t>
              </a:r>
            </a:p>
          </p:txBody>
        </p:sp>
      </p:grpSp>
      <p:grpSp>
        <p:nvGrpSpPr>
          <p:cNvPr id="127" name="Group 126"/>
          <p:cNvGrpSpPr/>
          <p:nvPr/>
        </p:nvGrpSpPr>
        <p:grpSpPr>
          <a:xfrm>
            <a:off x="6513782" y="3559350"/>
            <a:ext cx="965333" cy="784050"/>
            <a:chOff x="5430911" y="2790783"/>
            <a:chExt cx="654843" cy="598323"/>
          </a:xfrm>
        </p:grpSpPr>
        <p:sp>
          <p:nvSpPr>
            <p:cNvPr id="128" name="TextBox 127"/>
            <p:cNvSpPr txBox="1"/>
            <p:nvPr/>
          </p:nvSpPr>
          <p:spPr>
            <a:xfrm>
              <a:off x="5430911" y="3081329"/>
              <a:ext cx="654843" cy="307777"/>
            </a:xfrm>
            <a:prstGeom prst="rect">
              <a:avLst/>
            </a:prstGeom>
            <a:solidFill>
              <a:schemeClr val="bg1"/>
            </a:solidFill>
          </p:spPr>
          <p:txBody>
            <a:bodyPr wrap="square" lIns="0" tIns="0" rIns="0" bIns="0" rtlCol="0">
              <a:spAutoFit/>
            </a:bodyPr>
            <a:lstStyle/>
            <a:p>
              <a:pPr marL="0" marR="0" lvl="0" indent="0" algn="ctr" defTabSz="4572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Playground Operator</a:t>
              </a:r>
              <a:endParaRPr kumimoji="0" lang="ko-KR" altLang="en-US" sz="10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pic>
          <p:nvPicPr>
            <p:cNvPr id="129" name="그림 45"/>
            <p:cNvPicPr>
              <a:picLocks noChangeAspect="1"/>
            </p:cNvPicPr>
            <p:nvPr/>
          </p:nvPicPr>
          <p:blipFill rotWithShape="1">
            <a:blip r:embed="rId10" cstate="print"/>
            <a:srcRect t="-1" b="31579"/>
            <a:stretch/>
          </p:blipFill>
          <p:spPr>
            <a:xfrm>
              <a:off x="5620863" y="2790783"/>
              <a:ext cx="274940" cy="255136"/>
            </a:xfrm>
            <a:prstGeom prst="rect">
              <a:avLst/>
            </a:prstGeom>
            <a:noFill/>
          </p:spPr>
        </p:pic>
      </p:grpSp>
      <p:grpSp>
        <p:nvGrpSpPr>
          <p:cNvPr id="192" name="Group 191"/>
          <p:cNvGrpSpPr/>
          <p:nvPr/>
        </p:nvGrpSpPr>
        <p:grpSpPr>
          <a:xfrm>
            <a:off x="3364315" y="4343400"/>
            <a:ext cx="423140" cy="368422"/>
            <a:chOff x="2476039" y="7087415"/>
            <a:chExt cx="287043" cy="297881"/>
          </a:xfrm>
        </p:grpSpPr>
        <p:pic>
          <p:nvPicPr>
            <p:cNvPr id="193" name="Picture 4"/>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2476039" y="7087415"/>
              <a:ext cx="287043" cy="297881"/>
            </a:xfrm>
            <a:prstGeom prst="rect">
              <a:avLst/>
            </a:prstGeom>
            <a:noFill/>
            <a:extLst/>
          </p:spPr>
        </p:pic>
        <p:pic>
          <p:nvPicPr>
            <p:cNvPr id="209"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506304" y="7251175"/>
              <a:ext cx="98011" cy="101711"/>
            </a:xfrm>
            <a:prstGeom prst="rect">
              <a:avLst/>
            </a:prstGeom>
            <a:noFill/>
            <a:extLst/>
          </p:spPr>
        </p:pic>
        <p:pic>
          <p:nvPicPr>
            <p:cNvPr id="210"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645189" y="7251175"/>
              <a:ext cx="98011" cy="101711"/>
            </a:xfrm>
            <a:prstGeom prst="rect">
              <a:avLst/>
            </a:prstGeom>
            <a:noFill/>
            <a:extLst/>
          </p:spPr>
        </p:pic>
        <p:pic>
          <p:nvPicPr>
            <p:cNvPr id="211"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506304" y="7137289"/>
              <a:ext cx="98011" cy="101711"/>
            </a:xfrm>
            <a:prstGeom prst="rect">
              <a:avLst/>
            </a:prstGeom>
            <a:noFill/>
            <a:extLst/>
          </p:spPr>
        </p:pic>
        <p:pic>
          <p:nvPicPr>
            <p:cNvPr id="212"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645189" y="7137289"/>
              <a:ext cx="98011" cy="101711"/>
            </a:xfrm>
            <a:prstGeom prst="rect">
              <a:avLst/>
            </a:prstGeom>
            <a:noFill/>
            <a:extLst/>
          </p:spPr>
        </p:pic>
      </p:grpSp>
      <p:grpSp>
        <p:nvGrpSpPr>
          <p:cNvPr id="213" name="Group 212"/>
          <p:cNvGrpSpPr/>
          <p:nvPr/>
        </p:nvGrpSpPr>
        <p:grpSpPr>
          <a:xfrm>
            <a:off x="5574115" y="4432178"/>
            <a:ext cx="423140" cy="368422"/>
            <a:chOff x="2476039" y="7087415"/>
            <a:chExt cx="287043" cy="297881"/>
          </a:xfrm>
        </p:grpSpPr>
        <p:pic>
          <p:nvPicPr>
            <p:cNvPr id="214" name="Picture 4"/>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2476039" y="7087415"/>
              <a:ext cx="287043" cy="297881"/>
            </a:xfrm>
            <a:prstGeom prst="rect">
              <a:avLst/>
            </a:prstGeom>
            <a:noFill/>
            <a:extLst/>
          </p:spPr>
        </p:pic>
        <p:pic>
          <p:nvPicPr>
            <p:cNvPr id="215"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506304" y="7251175"/>
              <a:ext cx="98011" cy="101711"/>
            </a:xfrm>
            <a:prstGeom prst="rect">
              <a:avLst/>
            </a:prstGeom>
            <a:noFill/>
            <a:extLst/>
          </p:spPr>
        </p:pic>
        <p:pic>
          <p:nvPicPr>
            <p:cNvPr id="216"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645189" y="7251175"/>
              <a:ext cx="98011" cy="101711"/>
            </a:xfrm>
            <a:prstGeom prst="rect">
              <a:avLst/>
            </a:prstGeom>
            <a:noFill/>
            <a:extLst/>
          </p:spPr>
        </p:pic>
        <p:pic>
          <p:nvPicPr>
            <p:cNvPr id="217"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506304" y="7137289"/>
              <a:ext cx="98011" cy="101711"/>
            </a:xfrm>
            <a:prstGeom prst="rect">
              <a:avLst/>
            </a:prstGeom>
            <a:noFill/>
            <a:extLst/>
          </p:spPr>
        </p:pic>
        <p:pic>
          <p:nvPicPr>
            <p:cNvPr id="218"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2645189" y="7137289"/>
              <a:ext cx="98011" cy="101711"/>
            </a:xfrm>
            <a:prstGeom prst="rect">
              <a:avLst/>
            </a:prstGeom>
            <a:noFill/>
            <a:extLst/>
          </p:spPr>
        </p:pic>
      </p:grpSp>
      <p:sp>
        <p:nvSpPr>
          <p:cNvPr id="219" name="구름 75"/>
          <p:cNvSpPr/>
          <p:nvPr/>
        </p:nvSpPr>
        <p:spPr>
          <a:xfrm>
            <a:off x="4659715" y="2667000"/>
            <a:ext cx="1264544" cy="313622"/>
          </a:xfrm>
          <a:prstGeom prst="cloud">
            <a:avLst/>
          </a:prstGeom>
          <a:solidFill>
            <a:schemeClr val="bg1"/>
          </a:solidFill>
          <a:ln w="9525" cap="flat" cmpd="sng" algn="ctr">
            <a:solidFill>
              <a:schemeClr val="tx1">
                <a:lumMod val="85000"/>
                <a:lumOff val="15000"/>
              </a:schemeClr>
            </a:solidFill>
            <a:prstDash val="solid"/>
            <a:miter lim="800000"/>
          </a:ln>
          <a:effectLst/>
        </p:spPr>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000" b="0" i="1" u="none" strike="noStrike" kern="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Identified</a:t>
            </a:r>
            <a:endParaRPr kumimoji="0" lang="ko-KR" altLang="en-US" sz="1000" b="0" i="1" u="none" strike="noStrike" kern="0" cap="none" spc="0" normalizeH="0" baseline="0" noProof="0" dirty="0">
              <a:ln>
                <a:noFill/>
              </a:ln>
              <a:solidFill>
                <a:prstClr val="white"/>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220" name="내용 개체 틀 2"/>
          <p:cNvSpPr>
            <a:spLocks noGrp="1"/>
          </p:cNvSpPr>
          <p:nvPr>
            <p:ph idx="1"/>
          </p:nvPr>
        </p:nvSpPr>
        <p:spPr>
          <a:xfrm>
            <a:off x="7313612" y="914400"/>
            <a:ext cx="4875213" cy="5112568"/>
          </a:xfrm>
        </p:spPr>
        <p:txBody>
          <a:bodyPr anchor="ctr">
            <a:noAutofit/>
          </a:bodyPr>
          <a:lstStyle/>
          <a:p>
            <a:pPr marL="342900" lvl="1" indent="0">
              <a:lnSpc>
                <a:spcPct val="120000"/>
              </a:lnSpc>
              <a:buNone/>
            </a:pPr>
            <a:r>
              <a:rPr lang="en-US" altLang="ko-KR" sz="2000" b="1" dirty="0" smtClean="0">
                <a:solidFill>
                  <a:srgbClr val="0070C0"/>
                </a:solidFill>
              </a:rPr>
              <a:t>Workload-layer </a:t>
            </a:r>
            <a:r>
              <a:rPr lang="en-US" altLang="ko-KR" sz="2000" b="1" dirty="0" smtClean="0">
                <a:solidFill>
                  <a:srgbClr val="0070C0"/>
                </a:solidFill>
              </a:rPr>
              <a:t>Visibility</a:t>
            </a:r>
          </a:p>
          <a:p>
            <a:pPr marL="628650" lvl="2" indent="-285750">
              <a:lnSpc>
                <a:spcPct val="120000"/>
              </a:lnSpc>
            </a:pPr>
            <a:r>
              <a:rPr lang="en-US" altLang="ko-KR" sz="1200" b="1" dirty="0" smtClean="0">
                <a:solidFill>
                  <a:srgbClr val="0070C0"/>
                </a:solidFill>
              </a:rPr>
              <a:t>Monitor </a:t>
            </a:r>
            <a:r>
              <a:rPr lang="en-US" altLang="ko-KR" sz="1200" b="1" dirty="0" smtClean="0">
                <a:solidFill>
                  <a:srgbClr val="0070C0"/>
                </a:solidFill>
              </a:rPr>
              <a:t>containerized applications </a:t>
            </a:r>
            <a:endParaRPr lang="en-US" altLang="ko-KR" sz="1200" b="1" dirty="0" smtClean="0">
              <a:solidFill>
                <a:srgbClr val="0070C0"/>
              </a:solidFill>
            </a:endParaRPr>
          </a:p>
          <a:p>
            <a:pPr marL="1085850" lvl="3" indent="-285750">
              <a:lnSpc>
                <a:spcPct val="120000"/>
              </a:lnSpc>
            </a:pPr>
            <a:r>
              <a:rPr lang="en-US" altLang="ko-KR" sz="1100" dirty="0" smtClean="0">
                <a:solidFill>
                  <a:srgbClr val="0070C0"/>
                </a:solidFill>
              </a:rPr>
              <a:t>Inter-connected functions (e.g. Web, App, DB) and their placements</a:t>
            </a:r>
          </a:p>
          <a:p>
            <a:pPr marL="342900" indent="0" latinLnBrk="0">
              <a:buNone/>
            </a:pPr>
            <a:r>
              <a:rPr lang="en-US" sz="1800" b="1" dirty="0" smtClean="0">
                <a:solidFill>
                  <a:srgbClr val="0070C0"/>
                </a:solidFill>
              </a:rPr>
              <a:t>Flow-layer </a:t>
            </a:r>
            <a:r>
              <a:rPr lang="en-US" sz="1800" b="1" dirty="0" smtClean="0">
                <a:solidFill>
                  <a:srgbClr val="0070C0"/>
                </a:solidFill>
              </a:rPr>
              <a:t>Visibility</a:t>
            </a:r>
          </a:p>
          <a:p>
            <a:pPr marL="628650" indent="-285750" latinLnBrk="0">
              <a:lnSpc>
                <a:spcPct val="110000"/>
              </a:lnSpc>
            </a:pPr>
            <a:r>
              <a:rPr lang="en-US" sz="1400" b="1" dirty="0">
                <a:solidFill>
                  <a:srgbClr val="0070C0"/>
                </a:solidFill>
              </a:rPr>
              <a:t>Monitor overlay network traffic (near real-time)</a:t>
            </a:r>
          </a:p>
          <a:p>
            <a:pPr marL="1085850" lvl="1" indent="-285750" latinLnBrk="0">
              <a:lnSpc>
                <a:spcPct val="110000"/>
              </a:lnSpc>
            </a:pPr>
            <a:r>
              <a:rPr lang="en-US" sz="1100" dirty="0">
                <a:solidFill>
                  <a:srgbClr val="0070C0"/>
                </a:solidFill>
              </a:rPr>
              <a:t>Packet tracing</a:t>
            </a:r>
          </a:p>
          <a:p>
            <a:pPr marL="1085850" lvl="1" indent="-285750" latinLnBrk="0">
              <a:lnSpc>
                <a:spcPct val="110000"/>
              </a:lnSpc>
            </a:pPr>
            <a:r>
              <a:rPr lang="en-US" sz="1100" dirty="0">
                <a:solidFill>
                  <a:srgbClr val="0070C0"/>
                </a:solidFill>
              </a:rPr>
              <a:t>Packet </a:t>
            </a:r>
            <a:r>
              <a:rPr lang="en-US" sz="1100" dirty="0" smtClean="0">
                <a:solidFill>
                  <a:srgbClr val="0070C0"/>
                </a:solidFill>
              </a:rPr>
              <a:t>sampling</a:t>
            </a:r>
          </a:p>
          <a:p>
            <a:pPr marL="342900" lvl="1" indent="0">
              <a:lnSpc>
                <a:spcPct val="100000"/>
              </a:lnSpc>
              <a:buNone/>
            </a:pPr>
            <a:r>
              <a:rPr lang="en-US" altLang="ko-KR" sz="2000" b="1" dirty="0" smtClean="0">
                <a:solidFill>
                  <a:srgbClr val="0070C0"/>
                </a:solidFill>
              </a:rPr>
              <a:t>Resource-layer Visibility</a:t>
            </a:r>
          </a:p>
          <a:p>
            <a:pPr marL="628650" lvl="2" indent="-285750">
              <a:lnSpc>
                <a:spcPct val="100000"/>
              </a:lnSpc>
            </a:pPr>
            <a:r>
              <a:rPr lang="en-US" altLang="ko-KR" sz="1200" b="1" dirty="0" smtClean="0">
                <a:solidFill>
                  <a:srgbClr val="0070C0"/>
                </a:solidFill>
              </a:rPr>
              <a:t>Monitor Playground resources </a:t>
            </a:r>
          </a:p>
          <a:p>
            <a:pPr marL="1085850" lvl="3" indent="-285750">
              <a:lnSpc>
                <a:spcPct val="100000"/>
              </a:lnSpc>
            </a:pPr>
            <a:r>
              <a:rPr lang="en-US" altLang="ko-KR" sz="1100" dirty="0" smtClean="0">
                <a:solidFill>
                  <a:srgbClr val="0070C0"/>
                </a:solidFill>
              </a:rPr>
              <a:t>physical, virtual, and container</a:t>
            </a:r>
          </a:p>
          <a:p>
            <a:pPr marL="628650" lvl="2" indent="-285750">
              <a:lnSpc>
                <a:spcPct val="100000"/>
              </a:lnSpc>
            </a:pPr>
            <a:r>
              <a:rPr lang="en-US" altLang="ko-KR" sz="1200" b="1" dirty="0" smtClean="0">
                <a:solidFill>
                  <a:srgbClr val="0070C0"/>
                </a:solidFill>
              </a:rPr>
              <a:t>Monitor Infrastructure services </a:t>
            </a:r>
          </a:p>
          <a:p>
            <a:pPr marL="1085850" lvl="3" indent="-285750">
              <a:lnSpc>
                <a:spcPct val="100000"/>
              </a:lnSpc>
            </a:pPr>
            <a:r>
              <a:rPr lang="en-US" altLang="ko-KR" sz="1100" dirty="0" err="1" smtClean="0">
                <a:solidFill>
                  <a:srgbClr val="0070C0"/>
                </a:solidFill>
              </a:rPr>
              <a:t>OpenStack</a:t>
            </a:r>
            <a:r>
              <a:rPr lang="en-US" altLang="ko-KR" sz="1100" dirty="0" smtClean="0">
                <a:solidFill>
                  <a:srgbClr val="0070C0"/>
                </a:solidFill>
              </a:rPr>
              <a:t> Services, </a:t>
            </a:r>
            <a:r>
              <a:rPr lang="en-US" altLang="ko-KR" sz="1100" dirty="0" err="1" smtClean="0">
                <a:solidFill>
                  <a:srgbClr val="0070C0"/>
                </a:solidFill>
              </a:rPr>
              <a:t>vSwitch</a:t>
            </a:r>
            <a:r>
              <a:rPr lang="en-US" altLang="ko-KR" sz="1100" dirty="0" smtClean="0">
                <a:solidFill>
                  <a:srgbClr val="0070C0"/>
                </a:solidFill>
              </a:rPr>
              <a:t> service, SDN/Cloud Controllers services</a:t>
            </a:r>
          </a:p>
          <a:p>
            <a:pPr marL="628650" lvl="2" indent="-285750">
              <a:lnSpc>
                <a:spcPct val="100000"/>
              </a:lnSpc>
            </a:pPr>
            <a:r>
              <a:rPr lang="en-US" altLang="ko-KR" sz="1200" b="1" dirty="0" smtClean="0">
                <a:solidFill>
                  <a:srgbClr val="0070C0"/>
                </a:solidFill>
              </a:rPr>
              <a:t>Monitor Inter-connects </a:t>
            </a:r>
          </a:p>
          <a:p>
            <a:pPr marL="1085850" lvl="3" indent="-285750">
              <a:lnSpc>
                <a:spcPct val="100000"/>
              </a:lnSpc>
            </a:pPr>
            <a:r>
              <a:rPr lang="en-US" altLang="ko-KR" sz="1100" dirty="0" smtClean="0">
                <a:solidFill>
                  <a:srgbClr val="0070C0"/>
                </a:solidFill>
              </a:rPr>
              <a:t>Physical </a:t>
            </a:r>
          </a:p>
          <a:p>
            <a:pPr marL="1543050" lvl="4" indent="-285750">
              <a:lnSpc>
                <a:spcPct val="100000"/>
              </a:lnSpc>
            </a:pPr>
            <a:r>
              <a:rPr lang="en-US" altLang="ko-KR" sz="1100" dirty="0" smtClean="0">
                <a:solidFill>
                  <a:srgbClr val="0070C0"/>
                </a:solidFill>
              </a:rPr>
              <a:t>Management, Control, &amp; Data planes</a:t>
            </a:r>
          </a:p>
          <a:p>
            <a:pPr marL="1085850" lvl="3" indent="-285750">
              <a:lnSpc>
                <a:spcPct val="100000"/>
              </a:lnSpc>
            </a:pPr>
            <a:r>
              <a:rPr lang="en-US" altLang="ko-KR" sz="1100" dirty="0" smtClean="0">
                <a:solidFill>
                  <a:srgbClr val="0070C0"/>
                </a:solidFill>
              </a:rPr>
              <a:t>Virtual</a:t>
            </a:r>
          </a:p>
          <a:p>
            <a:pPr marL="1543050" lvl="4" indent="-285750">
              <a:lnSpc>
                <a:spcPct val="100000"/>
              </a:lnSpc>
            </a:pPr>
            <a:r>
              <a:rPr lang="en-US" altLang="ko-KR" sz="1100" dirty="0" err="1" smtClean="0">
                <a:solidFill>
                  <a:srgbClr val="0070C0"/>
                </a:solidFill>
              </a:rPr>
              <a:t>vLinks</a:t>
            </a:r>
            <a:r>
              <a:rPr lang="en-US" altLang="ko-KR" sz="1100" dirty="0" smtClean="0">
                <a:solidFill>
                  <a:srgbClr val="0070C0"/>
                </a:solidFill>
              </a:rPr>
              <a:t>, </a:t>
            </a:r>
            <a:r>
              <a:rPr lang="en-US" altLang="ko-KR" sz="1100" dirty="0" err="1" smtClean="0">
                <a:solidFill>
                  <a:srgbClr val="0070C0"/>
                </a:solidFill>
              </a:rPr>
              <a:t>vPorts</a:t>
            </a:r>
            <a:r>
              <a:rPr lang="en-US" altLang="ko-KR" sz="1100" dirty="0" smtClean="0">
                <a:solidFill>
                  <a:srgbClr val="0070C0"/>
                </a:solidFill>
              </a:rPr>
              <a:t>, </a:t>
            </a:r>
            <a:r>
              <a:rPr lang="en-US" altLang="ko-KR" sz="1100" dirty="0" err="1" smtClean="0">
                <a:solidFill>
                  <a:srgbClr val="0070C0"/>
                </a:solidFill>
              </a:rPr>
              <a:t>vNetworks</a:t>
            </a:r>
            <a:endParaRPr lang="en-US" altLang="ko-KR" sz="1100" dirty="0" smtClean="0">
              <a:solidFill>
                <a:srgbClr val="0070C0"/>
              </a:solidFill>
            </a:endParaRPr>
          </a:p>
        </p:txBody>
      </p:sp>
    </p:spTree>
    <p:extLst>
      <p:ext uri="{BB962C8B-B14F-4D97-AF65-F5344CB8AC3E}">
        <p14:creationId xmlns="" xmlns:p14="http://schemas.microsoft.com/office/powerpoint/2010/main" val="1237391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7244" y="1709791"/>
            <a:ext cx="11661581" cy="2852737"/>
          </a:xfrm>
        </p:spPr>
        <p:txBody>
          <a:bodyPr>
            <a:normAutofit/>
          </a:bodyPr>
          <a:lstStyle/>
          <a:p>
            <a:pPr algn="l"/>
            <a:r>
              <a:rPr lang="en-US" sz="3600" b="1" dirty="0">
                <a:latin typeface="Aharoni" panose="02010803020104030203" pitchFamily="2" charset="-79"/>
                <a:cs typeface="Aharoni" panose="02010803020104030203" pitchFamily="2" charset="-79"/>
              </a:rPr>
              <a:t>Step </a:t>
            </a:r>
            <a:r>
              <a:rPr lang="en-US" sz="4400" b="1" dirty="0">
                <a:latin typeface="Aharoni" panose="02010803020104030203" pitchFamily="2" charset="-79"/>
                <a:cs typeface="Aharoni" panose="02010803020104030203" pitchFamily="2" charset="-79"/>
              </a:rPr>
              <a:t>0</a:t>
            </a:r>
            <a:r>
              <a:rPr lang="en-US" sz="3600" b="1" dirty="0">
                <a:latin typeface="Aharoni" panose="02010803020104030203" pitchFamily="2" charset="-79"/>
                <a:cs typeface="Aharoni" panose="02010803020104030203" pitchFamily="2" charset="-79"/>
              </a:rPr>
              <a:t>: </a:t>
            </a:r>
            <a:r>
              <a:rPr lang="en-US" sz="4000" b="1" dirty="0" smtClean="0">
                <a:latin typeface="Times New Roman" panose="02020603050405020304" pitchFamily="18" charset="0"/>
                <a:cs typeface="Times New Roman" panose="02020603050405020304" pitchFamily="18" charset="0"/>
              </a:rPr>
              <a:t>Objectives and Requirements</a:t>
            </a:r>
            <a:endParaRPr lang="en-US" sz="5400" dirty="0">
              <a:latin typeface="Aharoni" panose="02010803020104030203" pitchFamily="2" charset="-79"/>
              <a:cs typeface="Aharoni" panose="02010803020104030203" pitchFamily="2" charset="-79"/>
            </a:endParaRPr>
          </a:p>
        </p:txBody>
      </p:sp>
      <p:sp>
        <p:nvSpPr>
          <p:cNvPr id="4" name="Text Placeholder 3"/>
          <p:cNvSpPr>
            <a:spLocks noGrp="1"/>
          </p:cNvSpPr>
          <p:nvPr>
            <p:ph type="body" idx="1"/>
          </p:nvPr>
        </p:nvSpPr>
        <p:spPr>
          <a:xfrm>
            <a:off x="527246" y="4589515"/>
            <a:ext cx="10817252" cy="1500187"/>
          </a:xfrm>
        </p:spPr>
        <p:txBody>
          <a:bodyPr>
            <a:normAutofit/>
          </a:bodyPr>
          <a:lstStyle/>
          <a:p>
            <a:endParaRPr lang="en-US" dirty="0"/>
          </a:p>
        </p:txBody>
      </p:sp>
      <p:pic>
        <p:nvPicPr>
          <p:cNvPr id="6" name="Picture 5" descr="C:\Users\sunny\Desktop\제목 없음.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4157260" y="845876"/>
            <a:ext cx="1669159" cy="1233978"/>
          </a:xfrm>
          <a:prstGeom prst="rect">
            <a:avLst/>
          </a:prstGeom>
          <a:noFill/>
          <a:extLst/>
        </p:spPr>
      </p:pic>
      <p:pic>
        <p:nvPicPr>
          <p:cNvPr id="7" name="그림 214"/>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brightnessContrast bright="40000"/>
                    </a14:imgEffect>
                  </a14:imgLayer>
                </a14:imgProps>
              </a:ext>
            </a:extLst>
          </a:blip>
          <a:stretch>
            <a:fillRect/>
          </a:stretch>
        </p:blipFill>
        <p:spPr>
          <a:xfrm>
            <a:off x="6856215" y="678122"/>
            <a:ext cx="2089513" cy="1569489"/>
          </a:xfrm>
          <a:prstGeom prst="rect">
            <a:avLst/>
          </a:prstGeom>
        </p:spPr>
      </p:pic>
      <p:sp>
        <p:nvSpPr>
          <p:cNvPr id="2" name="Slide Number Placeholder 1"/>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11</a:t>
            </a:fld>
            <a:endParaRPr lang="en-US">
              <a:solidFill>
                <a:prstClr val="black">
                  <a:tint val="75000"/>
                </a:prstClr>
              </a:solidFill>
            </a:endParaRPr>
          </a:p>
        </p:txBody>
      </p:sp>
      <p:pic>
        <p:nvPicPr>
          <p:cNvPr id="8" name="IoT cloudserve gray logo1.jpg"/>
          <p:cNvPicPr/>
          <p:nvPr/>
        </p:nvPicPr>
        <p:blipFill>
          <a:blip r:embed="rId5"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p14="http://schemas.microsoft.com/office/powerpoint/2010/main" xmlns="" val="406326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smtClean="0">
                <a:latin typeface="Times New Roman" pitchFamily="18" charset="0"/>
                <a:cs typeface="Times New Roman" pitchFamily="18" charset="0"/>
              </a:rPr>
              <a:t>Setup </a:t>
            </a:r>
            <a:r>
              <a:rPr lang="en-US" sz="3200" dirty="0" smtClean="0">
                <a:latin typeface="Times New Roman" pitchFamily="18" charset="0"/>
                <a:cs typeface="Times New Roman" pitchFamily="18" charset="0"/>
              </a:rPr>
              <a:t>affordable, software-defined (</a:t>
            </a:r>
            <a:r>
              <a:rPr lang="en-US" sz="3200" dirty="0" err="1" smtClean="0">
                <a:latin typeface="Times New Roman" pitchFamily="18" charset="0"/>
                <a:cs typeface="Times New Roman" pitchFamily="18" charset="0"/>
              </a:rPr>
              <a:t>i.e</a:t>
            </a:r>
            <a:r>
              <a:rPr lang="en-US" sz="3200" dirty="0" err="1" smtClean="0">
                <a:latin typeface="Times New Roman" pitchFamily="18" charset="0"/>
                <a:cs typeface="Times New Roman" pitchFamily="18" charset="0"/>
              </a:rPr>
              <a:t>.,composable</a:t>
            </a:r>
            <a:r>
              <a:rPr lang="en-US" sz="3200" dirty="0" smtClean="0">
                <a:latin typeface="Times New Roman" pitchFamily="18" charset="0"/>
                <a:cs typeface="Times New Roman" pitchFamily="18" charset="0"/>
              </a:rPr>
              <a:t>) playground having hyper-converged </a:t>
            </a:r>
            <a:r>
              <a:rPr lang="en-US" sz="3200" dirty="0" smtClean="0">
                <a:latin typeface="Times New Roman" pitchFamily="18" charset="0"/>
                <a:cs typeface="Times New Roman" pitchFamily="18" charset="0"/>
              </a:rPr>
              <a:t>Cloud-native Edge Box-style resource</a:t>
            </a:r>
          </a:p>
          <a:p>
            <a:r>
              <a:rPr lang="en-US" sz="3200" dirty="0" smtClean="0">
                <a:latin typeface="Times New Roman" pitchFamily="18" charset="0"/>
                <a:cs typeface="Times New Roman" pitchFamily="18" charset="0"/>
              </a:rPr>
              <a:t>Maintain </a:t>
            </a:r>
            <a:r>
              <a:rPr lang="en-US" sz="3200" dirty="0" smtClean="0">
                <a:latin typeface="Times New Roman" pitchFamily="18" charset="0"/>
                <a:cs typeface="Times New Roman" pitchFamily="18" charset="0"/>
              </a:rPr>
              <a:t>visibility support with </a:t>
            </a:r>
            <a:r>
              <a:rPr lang="en-US" sz="3200" dirty="0" err="1" smtClean="0">
                <a:latin typeface="Times New Roman" pitchFamily="18" charset="0"/>
                <a:cs typeface="Times New Roman" pitchFamily="18" charset="0"/>
              </a:rPr>
              <a:t>SmartX</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MultiView</a:t>
            </a:r>
            <a:r>
              <a:rPr lang="en-US" sz="3200" dirty="0" smtClean="0">
                <a:latin typeface="Times New Roman" pitchFamily="18" charset="0"/>
                <a:cs typeface="Times New Roman" pitchFamily="18" charset="0"/>
              </a:rPr>
              <a:t> Visibility Framework (MVF) consisting of four layers of playground visibility</a:t>
            </a:r>
            <a:r>
              <a:rPr lang="en-US" sz="3200" dirty="0" smtClean="0">
                <a:latin typeface="Times New Roman" pitchFamily="18" charset="0"/>
                <a:cs typeface="Times New Roman" pitchFamily="18" charset="0"/>
              </a:rPr>
              <a:t>.</a:t>
            </a:r>
          </a:p>
          <a:p>
            <a:r>
              <a:rPr lang="en-US" sz="3200"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Implementing flow-centric visibility to integrate visibility data between layers and active monitoring </a:t>
            </a:r>
            <a:r>
              <a:rPr lang="en-US" sz="3200" dirty="0" smtClean="0">
                <a:latin typeface="Times New Roman" pitchFamily="18" charset="0"/>
                <a:cs typeface="Times New Roman" pitchFamily="18" charset="0"/>
              </a:rPr>
              <a:t>edge </a:t>
            </a:r>
            <a:r>
              <a:rPr lang="en-US" sz="3200" dirty="0" smtClean="0">
                <a:latin typeface="Times New Roman" pitchFamily="18" charset="0"/>
                <a:cs typeface="Times New Roman" pitchFamily="18" charset="0"/>
              </a:rPr>
              <a:t>boxes</a:t>
            </a:r>
            <a:r>
              <a:rPr lang="en-US" sz="3200" dirty="0" smtClean="0">
                <a:latin typeface="Times New Roman" pitchFamily="18" charset="0"/>
                <a:cs typeface="Times New Roman" pitchFamily="18" charset="0"/>
              </a:rPr>
              <a:t>.</a:t>
            </a:r>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12</a:t>
            </a:fld>
            <a:endParaRPr lang="ko-KR" altLang="en-US">
              <a:solidFill>
                <a:srgbClr val="000000"/>
              </a:solidFill>
            </a:endParaRPr>
          </a:p>
        </p:txBody>
      </p:sp>
      <p:pic>
        <p:nvPicPr>
          <p:cNvPr id="5" name="IoT cloudserve gray logo1.jpg"/>
          <p:cNvPicPr/>
          <p:nvPr/>
        </p:nvPicPr>
        <p:blipFill>
          <a:blip r:embed="rId3" cstate="print">
            <a:extLst/>
          </a:blip>
          <a:stretch>
            <a:fillRect/>
          </a:stretch>
        </p:blipFill>
        <p:spPr>
          <a:xfrm>
            <a:off x="76581" y="6190152"/>
            <a:ext cx="966178" cy="556436"/>
          </a:xfrm>
          <a:prstGeom prst="rect">
            <a:avLst/>
          </a:prstGeom>
          <a:ln w="12700">
            <a:miter lim="400000"/>
          </a:ln>
        </p:spPr>
      </p:pic>
      <p:sp>
        <p:nvSpPr>
          <p:cNvPr id="8"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4000" dirty="0" smtClean="0">
                <a:latin typeface="Times New Roman" pitchFamily="18" charset="0"/>
                <a:cs typeface="Times New Roman" pitchFamily="18" charset="0"/>
              </a:rPr>
              <a:t>Objectives</a:t>
            </a:r>
            <a:endParaRPr lang="en-US" sz="4000" dirty="0">
              <a:solidFill>
                <a:srgbClr val="000000"/>
              </a:solidFill>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13</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200" dirty="0" smtClean="0">
                <a:latin typeface="Times New Roman" pitchFamily="18" charset="0"/>
                <a:cs typeface="Times New Roman" pitchFamily="18" charset="0"/>
              </a:rPr>
              <a:t>Requirements of maintaining Visibility at OF@TEIN+ Playground</a:t>
            </a:r>
            <a:endParaRPr lang="en-US" sz="3200" dirty="0">
              <a:solidFill>
                <a:srgbClr val="000000"/>
              </a:solidFill>
              <a:latin typeface="Times New Roman" pitchFamily="18" charset="0"/>
              <a:ea typeface="+mj-ea"/>
              <a:cs typeface="Times New Roman" pitchFamily="18" charset="0"/>
            </a:endParaRPr>
          </a:p>
        </p:txBody>
      </p:sp>
      <p:sp>
        <p:nvSpPr>
          <p:cNvPr id="6" name="Rounded Rectangle 5"/>
          <p:cNvSpPr/>
          <p:nvPr/>
        </p:nvSpPr>
        <p:spPr>
          <a:xfrm>
            <a:off x="684212" y="2514600"/>
            <a:ext cx="11049000" cy="10668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smtClean="0">
                <a:solidFill>
                  <a:schemeClr val="tx1"/>
                </a:solidFill>
                <a:latin typeface="Times New Roman" pitchFamily="18" charset="0"/>
                <a:cs typeface="Times New Roman" pitchFamily="18" charset="0"/>
              </a:rPr>
              <a:t>Handle ever increase </a:t>
            </a:r>
            <a:r>
              <a:rPr lang="en-US" sz="3600" dirty="0" smtClean="0">
                <a:solidFill>
                  <a:srgbClr val="C00000"/>
                </a:solidFill>
                <a:latin typeface="Times New Roman" pitchFamily="18" charset="0"/>
                <a:cs typeface="Times New Roman" pitchFamily="18" charset="0"/>
              </a:rPr>
              <a:t>volume</a:t>
            </a:r>
            <a:r>
              <a:rPr lang="en-US" sz="3600" dirty="0" smtClean="0">
                <a:solidFill>
                  <a:schemeClr val="tx1"/>
                </a:solidFill>
                <a:latin typeface="Times New Roman" pitchFamily="18" charset="0"/>
                <a:cs typeface="Times New Roman" pitchFamily="18" charset="0"/>
              </a:rPr>
              <a:t> </a:t>
            </a:r>
            <a:r>
              <a:rPr lang="en-US" sz="2800" dirty="0" smtClean="0">
                <a:solidFill>
                  <a:schemeClr val="tx1"/>
                </a:solidFill>
                <a:latin typeface="Times New Roman" pitchFamily="18" charset="0"/>
                <a:cs typeface="Times New Roman" pitchFamily="18" charset="0"/>
              </a:rPr>
              <a:t>during tracing collection due </a:t>
            </a:r>
            <a:r>
              <a:rPr lang="en-US" sz="2800" dirty="0" smtClean="0">
                <a:solidFill>
                  <a:schemeClr val="tx1"/>
                </a:solidFill>
                <a:latin typeface="Times New Roman" pitchFamily="18" charset="0"/>
                <a:cs typeface="Times New Roman" pitchFamily="18" charset="0"/>
              </a:rPr>
              <a:t>to large number of scalable  distributed devices at a limited Data Lake (centralized storage)</a:t>
            </a:r>
          </a:p>
          <a:p>
            <a:pPr algn="ctr"/>
            <a:endParaRPr lang="en-US" sz="3200" dirty="0">
              <a:solidFill>
                <a:schemeClr val="tx1"/>
              </a:solidFill>
            </a:endParaRPr>
          </a:p>
        </p:txBody>
      </p:sp>
      <p:sp>
        <p:nvSpPr>
          <p:cNvPr id="7" name="Rounded Rectangle 6"/>
          <p:cNvSpPr/>
          <p:nvPr/>
        </p:nvSpPr>
        <p:spPr>
          <a:xfrm>
            <a:off x="760412" y="5257800"/>
            <a:ext cx="11049000" cy="10668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r>
              <a:rPr lang="en-US" sz="36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Multi-layer </a:t>
            </a:r>
            <a:r>
              <a:rPr lang="en-US" sz="3600" dirty="0" smtClean="0">
                <a:solidFill>
                  <a:srgbClr val="C00000"/>
                </a:solidFill>
                <a:latin typeface="Times New Roman" pitchFamily="18" charset="0"/>
                <a:cs typeface="Times New Roman" pitchFamily="18" charset="0"/>
              </a:rPr>
              <a:t>Visualization</a:t>
            </a:r>
            <a:r>
              <a:rPr lang="en-US" sz="36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support with long term persistent storage.</a:t>
            </a:r>
            <a:endParaRPr lang="en-US" sz="2000" dirty="0">
              <a:solidFill>
                <a:schemeClr val="tx1"/>
              </a:solidFill>
            </a:endParaRPr>
          </a:p>
        </p:txBody>
      </p:sp>
      <p:sp>
        <p:nvSpPr>
          <p:cNvPr id="8" name="Rounded Rectangle 7"/>
          <p:cNvSpPr/>
          <p:nvPr/>
        </p:nvSpPr>
        <p:spPr>
          <a:xfrm>
            <a:off x="760412" y="3962400"/>
            <a:ext cx="11049000" cy="1066800"/>
          </a:xfrm>
          <a:prstGeom prst="round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solidFill>
                  <a:schemeClr val="tx1"/>
                </a:solidFill>
                <a:latin typeface="Times New Roman" pitchFamily="18" charset="0"/>
                <a:cs typeface="Times New Roman" pitchFamily="18" charset="0"/>
              </a:rPr>
              <a:t>Reliable, consistent and resilient </a:t>
            </a:r>
            <a:r>
              <a:rPr lang="en-US" sz="3600" dirty="0" smtClean="0">
                <a:solidFill>
                  <a:srgbClr val="C00000"/>
                </a:solidFill>
                <a:latin typeface="Times New Roman" pitchFamily="18" charset="0"/>
                <a:cs typeface="Times New Roman" pitchFamily="18" charset="0"/>
              </a:rPr>
              <a:t>transfer of visibility data</a:t>
            </a:r>
            <a:endParaRPr lang="en-US" sz="3200" dirty="0" smtClean="0">
              <a:solidFill>
                <a:srgbClr val="C00000"/>
              </a:solidFill>
              <a:latin typeface="Times New Roman" pitchFamily="18" charset="0"/>
              <a:cs typeface="Times New Roman" pitchFamily="18" charset="0"/>
            </a:endParaRPr>
          </a:p>
          <a:p>
            <a:endParaRPr lang="en-US" sz="3200" dirty="0">
              <a:solidFill>
                <a:schemeClr val="tx1"/>
              </a:solidFill>
            </a:endParaRPr>
          </a:p>
        </p:txBody>
      </p:sp>
      <p:sp>
        <p:nvSpPr>
          <p:cNvPr id="9" name="Rounded Rectangle 8"/>
          <p:cNvSpPr/>
          <p:nvPr/>
        </p:nvSpPr>
        <p:spPr>
          <a:xfrm>
            <a:off x="684212" y="1143000"/>
            <a:ext cx="11049000" cy="10668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itchFamily="18" charset="0"/>
                <a:cs typeface="Times New Roman" pitchFamily="18" charset="0"/>
              </a:rPr>
              <a:t>Multi-layer </a:t>
            </a:r>
            <a:r>
              <a:rPr lang="en-US" sz="3600" dirty="0" smtClean="0">
                <a:solidFill>
                  <a:srgbClr val="C00000"/>
                </a:solidFill>
                <a:latin typeface="Times New Roman" pitchFamily="18" charset="0"/>
                <a:cs typeface="Times New Roman" pitchFamily="18" charset="0"/>
              </a:rPr>
              <a:t>Monitoring</a:t>
            </a:r>
            <a:r>
              <a:rPr lang="en-US" sz="3600" dirty="0" smtClean="0">
                <a:solidFill>
                  <a:schemeClr val="tx1"/>
                </a:solidFill>
                <a:latin typeface="Times New Roman" pitchFamily="18" charset="0"/>
                <a:cs typeface="Times New Roman" pitchFamily="18" charset="0"/>
              </a:rPr>
              <a:t> </a:t>
            </a:r>
            <a:r>
              <a:rPr lang="en-US" sz="3200" dirty="0" smtClean="0">
                <a:solidFill>
                  <a:schemeClr val="tx1"/>
                </a:solidFill>
                <a:latin typeface="Times New Roman" pitchFamily="18" charset="0"/>
                <a:cs typeface="Times New Roman" pitchFamily="18" charset="0"/>
              </a:rPr>
              <a:t>Support with near real-time execution </a:t>
            </a:r>
            <a:endParaRPr lang="en-US" sz="3200" dirty="0">
              <a:solidFill>
                <a:schemeClr val="tx1"/>
              </a:solidFill>
            </a:endParaRPr>
          </a:p>
        </p:txBody>
      </p:sp>
      <p:pic>
        <p:nvPicPr>
          <p:cNvPr id="12" name="IoT cloudserve gray logo1.jpg"/>
          <p:cNvPicPr/>
          <p:nvPr/>
        </p:nvPicPr>
        <p:blipFill>
          <a:blip r:embed="rId2" cstate="print">
            <a:extLst/>
          </a:blip>
          <a:stretch>
            <a:fillRect/>
          </a:stretch>
        </p:blipFill>
        <p:spPr>
          <a:xfrm>
            <a:off x="76581" y="6190152"/>
            <a:ext cx="966178" cy="556436"/>
          </a:xfrm>
          <a:prstGeom prst="rect">
            <a:avLst/>
          </a:prstGeom>
          <a:ln w="12700">
            <a:miter lim="400000"/>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sz="3200" b="1" dirty="0" smtClean="0">
                <a:solidFill>
                  <a:schemeClr val="tx1">
                    <a:lumMod val="65000"/>
                    <a:lumOff val="35000"/>
                  </a:schemeClr>
                </a:solidFill>
                <a:latin typeface="Times New Roman" pitchFamily="18" charset="0"/>
                <a:cs typeface="Times New Roman" pitchFamily="18" charset="0"/>
              </a:rPr>
              <a:t>Persistent Multi-View </a:t>
            </a:r>
            <a:r>
              <a:rPr lang="en-US" sz="3200" b="1" dirty="0" smtClean="0">
                <a:solidFill>
                  <a:schemeClr val="tx1">
                    <a:lumMod val="65000"/>
                    <a:lumOff val="35000"/>
                  </a:schemeClr>
                </a:solidFill>
                <a:latin typeface="Times New Roman" pitchFamily="18" charset="0"/>
                <a:cs typeface="Times New Roman" pitchFamily="18" charset="0"/>
              </a:rPr>
              <a:t>Visibility </a:t>
            </a:r>
            <a:endParaRPr lang="en-US" sz="3200" b="1" dirty="0" smtClean="0">
              <a:solidFill>
                <a:schemeClr val="tx1">
                  <a:lumMod val="65000"/>
                  <a:lumOff val="35000"/>
                </a:schemeClr>
              </a:solidFill>
              <a:latin typeface="Times New Roman" pitchFamily="18" charset="0"/>
              <a:cs typeface="Times New Roman" pitchFamily="18" charset="0"/>
            </a:endParaRPr>
          </a:p>
          <a:p>
            <a:pPr algn="ctr">
              <a:buNone/>
            </a:pPr>
            <a:r>
              <a:rPr lang="en-US" sz="3200" b="1" dirty="0" smtClean="0">
                <a:solidFill>
                  <a:schemeClr val="tx1">
                    <a:lumMod val="65000"/>
                    <a:lumOff val="35000"/>
                  </a:schemeClr>
                </a:solidFill>
                <a:latin typeface="Times New Roman" pitchFamily="18" charset="0"/>
                <a:cs typeface="Times New Roman" pitchFamily="18" charset="0"/>
              </a:rPr>
              <a:t>+ </a:t>
            </a:r>
          </a:p>
          <a:p>
            <a:pPr algn="ctr">
              <a:buNone/>
            </a:pPr>
            <a:r>
              <a:rPr lang="en-US" sz="3200" b="1" dirty="0" smtClean="0">
                <a:solidFill>
                  <a:schemeClr val="tx1">
                    <a:lumMod val="65000"/>
                    <a:lumOff val="35000"/>
                  </a:schemeClr>
                </a:solidFill>
                <a:latin typeface="Times New Roman" pitchFamily="18" charset="0"/>
                <a:cs typeface="Times New Roman" pitchFamily="18" charset="0"/>
              </a:rPr>
              <a:t>Managing Containerized Applications</a:t>
            </a:r>
          </a:p>
          <a:p>
            <a:r>
              <a:rPr lang="en-US" sz="3200" dirty="0" smtClean="0">
                <a:latin typeface="Times New Roman" pitchFamily="18" charset="0"/>
                <a:cs typeface="Times New Roman" pitchFamily="18" charset="0"/>
              </a:rPr>
              <a:t>Enable collection </a:t>
            </a:r>
            <a:r>
              <a:rPr lang="en-US" sz="3200" dirty="0" smtClean="0">
                <a:latin typeface="Times New Roman" pitchFamily="18" charset="0"/>
                <a:cs typeface="Times New Roman" pitchFamily="18" charset="0"/>
              </a:rPr>
              <a:t>of visibility data </a:t>
            </a:r>
            <a:r>
              <a:rPr lang="en-US" sz="3200" dirty="0" smtClean="0">
                <a:latin typeface="Times New Roman" pitchFamily="18" charset="0"/>
                <a:cs typeface="Times New Roman" pitchFamily="18" charset="0"/>
              </a:rPr>
              <a:t>from the Cloud-native Edge Boxes to a </a:t>
            </a:r>
            <a:r>
              <a:rPr lang="en-US" sz="3200" dirty="0" smtClean="0">
                <a:latin typeface="Times New Roman" pitchFamily="18" charset="0"/>
                <a:cs typeface="Times New Roman" pitchFamily="18" charset="0"/>
              </a:rPr>
              <a:t>centralized location, ensuring </a:t>
            </a:r>
            <a:r>
              <a:rPr lang="en-US" sz="3200" dirty="0" smtClean="0">
                <a:solidFill>
                  <a:srgbClr val="C00000"/>
                </a:solidFill>
                <a:latin typeface="Times New Roman" pitchFamily="18" charset="0"/>
                <a:cs typeface="Times New Roman" pitchFamily="18" charset="0"/>
              </a:rPr>
              <a:t>consistency</a:t>
            </a:r>
            <a:r>
              <a:rPr lang="en-US" sz="3200" dirty="0" smtClean="0">
                <a:latin typeface="Times New Roman" pitchFamily="18" charset="0"/>
                <a:cs typeface="Times New Roman" pitchFamily="18" charset="0"/>
              </a:rPr>
              <a:t> (longer period), </a:t>
            </a:r>
            <a:r>
              <a:rPr lang="en-US" sz="3200" dirty="0" smtClean="0">
                <a:solidFill>
                  <a:srgbClr val="C00000"/>
                </a:solidFill>
                <a:latin typeface="Times New Roman" pitchFamily="18" charset="0"/>
                <a:cs typeface="Times New Roman" pitchFamily="18" charset="0"/>
              </a:rPr>
              <a:t>reliability</a:t>
            </a:r>
            <a:r>
              <a:rPr lang="en-US" sz="3200" dirty="0" smtClean="0">
                <a:latin typeface="Times New Roman" pitchFamily="18" charset="0"/>
                <a:cs typeface="Times New Roman" pitchFamily="18" charset="0"/>
              </a:rPr>
              <a:t> visibility data transfer), </a:t>
            </a:r>
            <a:r>
              <a:rPr lang="en-US" sz="3200" dirty="0" smtClean="0">
                <a:latin typeface="Times New Roman" pitchFamily="18" charset="0"/>
                <a:cs typeface="Times New Roman" pitchFamily="18" charset="0"/>
              </a:rPr>
              <a:t>and </a:t>
            </a:r>
            <a:r>
              <a:rPr lang="en-US" sz="3200" dirty="0" smtClean="0">
                <a:solidFill>
                  <a:srgbClr val="C00000"/>
                </a:solidFill>
                <a:latin typeface="Times New Roman" pitchFamily="18" charset="0"/>
                <a:cs typeface="Times New Roman" pitchFamily="18" charset="0"/>
              </a:rPr>
              <a:t>robustness</a:t>
            </a:r>
            <a:r>
              <a:rPr lang="en-US" sz="3200" dirty="0" smtClean="0">
                <a:latin typeface="Times New Roman" pitchFamily="18" charset="0"/>
                <a:cs typeface="Times New Roman" pitchFamily="18" charset="0"/>
              </a:rPr>
              <a:t> (Functionalities keep running). </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14</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200" dirty="0" smtClean="0">
                <a:latin typeface="Times New Roman" pitchFamily="18" charset="0"/>
                <a:cs typeface="Times New Roman" pitchFamily="18" charset="0"/>
              </a:rPr>
              <a:t>‘Persistence </a:t>
            </a:r>
            <a:r>
              <a:rPr lang="en-US" sz="3200" dirty="0" smtClean="0">
                <a:latin typeface="Times New Roman" pitchFamily="18" charset="0"/>
                <a:cs typeface="Times New Roman" pitchFamily="18" charset="0"/>
              </a:rPr>
              <a:t>Operations’ for distributed Cloud-native edge Boxes</a:t>
            </a:r>
            <a:endParaRPr lang="en-US" sz="3200" dirty="0">
              <a:solidFill>
                <a:srgbClr val="000000"/>
              </a:solidFill>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7245" y="1709791"/>
            <a:ext cx="11358368" cy="2852737"/>
          </a:xfrm>
        </p:spPr>
        <p:txBody>
          <a:bodyPr>
            <a:normAutofit/>
          </a:bodyPr>
          <a:lstStyle/>
          <a:p>
            <a:pPr algn="l"/>
            <a:r>
              <a:rPr lang="en-US" sz="3200" b="1" dirty="0">
                <a:latin typeface="Aharoni" panose="02010803020104030203" pitchFamily="2" charset="-79"/>
                <a:cs typeface="Aharoni" panose="02010803020104030203" pitchFamily="2" charset="-79"/>
              </a:rPr>
              <a:t>Step </a:t>
            </a:r>
            <a:r>
              <a:rPr lang="en-US" sz="4000" b="1" dirty="0" smtClean="0">
                <a:latin typeface="Aharoni" panose="02010803020104030203" pitchFamily="2" charset="-79"/>
                <a:cs typeface="Aharoni" panose="02010803020104030203" pitchFamily="2" charset="-79"/>
              </a:rPr>
              <a:t>1</a:t>
            </a:r>
            <a:r>
              <a:rPr lang="en-US" sz="3200" b="1" dirty="0" smtClean="0">
                <a:latin typeface="Aharoni" panose="02010803020104030203" pitchFamily="2" charset="-79"/>
                <a:cs typeface="Aharoni" panose="02010803020104030203" pitchFamily="2" charset="-79"/>
              </a:rPr>
              <a:t>:</a:t>
            </a:r>
            <a:r>
              <a:rPr lang="en-US" sz="3600" dirty="0" smtClean="0">
                <a:latin typeface="Times New Roman" panose="02020603050405020304" pitchFamily="18" charset="0"/>
                <a:cs typeface="Times New Roman" panose="02020603050405020304" pitchFamily="18" charset="0"/>
              </a:rPr>
              <a:t>Design </a:t>
            </a:r>
            <a:r>
              <a:rPr lang="en-US" sz="3600" dirty="0" smtClean="0">
                <a:latin typeface="Times New Roman" panose="02020603050405020304" pitchFamily="18" charset="0"/>
                <a:cs typeface="Times New Roman" panose="02020603050405020304" pitchFamily="18" charset="0"/>
              </a:rPr>
              <a:t>and Implementation for Persistent Playground Operations</a:t>
            </a:r>
            <a:endParaRPr lang="en-US" sz="36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527246" y="4638499"/>
            <a:ext cx="10817252" cy="1721481"/>
          </a:xfrm>
        </p:spPr>
        <p:txBody>
          <a:bodyPr>
            <a:normAutofit/>
          </a:bodyPr>
          <a:lstStyle/>
          <a:p>
            <a:pPr marL="0" lvl="2">
              <a:lnSpc>
                <a:spcPct val="120000"/>
              </a:lnSpc>
              <a:spcBef>
                <a:spcPts val="1000"/>
              </a:spcBef>
              <a:defRPr/>
            </a:pPr>
            <a:r>
              <a:rPr lang="en-US" sz="2400" b="1" dirty="0" smtClean="0">
                <a:solidFill>
                  <a:srgbClr val="C00000"/>
                </a:solidFill>
                <a:latin typeface="Malgun Gothic" panose="020B0503020000020004" pitchFamily="34" charset="-127"/>
                <a:ea typeface="Malgun Gothic" panose="020B0503020000020004" pitchFamily="34" charset="-127"/>
              </a:rPr>
              <a:t>[</a:t>
            </a:r>
            <a:r>
              <a:rPr lang="en-US" sz="2400" b="1" dirty="0">
                <a:solidFill>
                  <a:srgbClr val="C00000"/>
                </a:solidFill>
                <a:latin typeface="Malgun Gothic" panose="020B0503020000020004" pitchFamily="34" charset="-127"/>
                <a:ea typeface="Malgun Gothic" panose="020B0503020000020004" pitchFamily="34" charset="-127"/>
              </a:rPr>
              <a:t>1-1] </a:t>
            </a:r>
            <a:r>
              <a:rPr lang="en-US" altLang="ko-KR" sz="24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Design and Implementation </a:t>
            </a:r>
            <a:r>
              <a:rPr lang="en-US" altLang="ko-KR" sz="24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of maintaining persistent visibility </a:t>
            </a:r>
            <a:endParaRPr lang="en-US" sz="2400" b="1" dirty="0">
              <a:solidFill>
                <a:srgbClr val="C00000"/>
              </a:solidFill>
              <a:latin typeface="Malgun Gothic" panose="020B0503020000020004" pitchFamily="34" charset="-127"/>
              <a:ea typeface="Malgun Gothic" panose="020B0503020000020004" pitchFamily="34" charset="-127"/>
            </a:endParaRPr>
          </a:p>
          <a:p>
            <a:pPr marL="0" lvl="2">
              <a:lnSpc>
                <a:spcPct val="120000"/>
              </a:lnSpc>
              <a:spcBef>
                <a:spcPts val="1000"/>
              </a:spcBef>
              <a:defRPr/>
            </a:pPr>
            <a:r>
              <a:rPr lang="en-US" sz="2300" dirty="0" smtClean="0">
                <a:solidFill>
                  <a:schemeClr val="bg1">
                    <a:lumMod val="85000"/>
                  </a:schemeClr>
                </a:solidFill>
                <a:latin typeface="Malgun Gothic" panose="020B0503020000020004" pitchFamily="34" charset="-127"/>
                <a:ea typeface="Malgun Gothic" panose="020B0503020000020004" pitchFamily="34" charset="-127"/>
              </a:rPr>
              <a:t>[</a:t>
            </a:r>
            <a:endParaRPr lang="en-US" dirty="0"/>
          </a:p>
        </p:txBody>
      </p:sp>
      <p:pic>
        <p:nvPicPr>
          <p:cNvPr id="5" name="Picture 4" descr="C:\Users\sunny\Desktop\제목 없음.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4157260" y="845876"/>
            <a:ext cx="1669159" cy="1233978"/>
          </a:xfrm>
          <a:prstGeom prst="rect">
            <a:avLst/>
          </a:prstGeom>
          <a:noFill/>
          <a:extLst/>
        </p:spPr>
      </p:pic>
      <p:pic>
        <p:nvPicPr>
          <p:cNvPr id="6" name="그림 214"/>
          <p:cNvPicPr>
            <a:picLocks noChangeAspect="1"/>
          </p:cNvPicPr>
          <p:nvPr/>
        </p:nvPicPr>
        <p:blipFill>
          <a:blip r:embed="rId3" cstate="print">
            <a:duotone>
              <a:schemeClr val="bg2">
                <a:shade val="45000"/>
                <a:satMod val="135000"/>
              </a:schemeClr>
              <a:prstClr val="white"/>
            </a:duotone>
            <a:extLst/>
          </a:blip>
          <a:stretch>
            <a:fillRect/>
          </a:stretch>
        </p:blipFill>
        <p:spPr>
          <a:xfrm>
            <a:off x="6856215" y="678122"/>
            <a:ext cx="2089513" cy="1569489"/>
          </a:xfrm>
          <a:prstGeom prst="rect">
            <a:avLst/>
          </a:prstGeom>
        </p:spPr>
      </p:pic>
      <p:sp>
        <p:nvSpPr>
          <p:cNvPr id="2" name="Slide Number Placeholder 1"/>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15</a:t>
            </a:fld>
            <a:endParaRPr lang="en-US">
              <a:solidFill>
                <a:prstClr val="black">
                  <a:tint val="75000"/>
                </a:prstClr>
              </a:solidFill>
            </a:endParaRPr>
          </a:p>
        </p:txBody>
      </p:sp>
      <p:pic>
        <p:nvPicPr>
          <p:cNvPr id="7" name="IoT cloudserve gray logo1.jpg"/>
          <p:cNvPicPr/>
          <p:nvPr/>
        </p:nvPicPr>
        <p:blipFill>
          <a:blip r:embed="rId4"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p14="http://schemas.microsoft.com/office/powerpoint/2010/main" xmlns="" val="1712314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644585" y="1801206"/>
            <a:ext cx="11147489" cy="1952585"/>
          </a:xfrm>
          <a:prstGeom prst="cube">
            <a:avLst>
              <a:gd name="adj" fmla="val 77411"/>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ube 5"/>
          <p:cNvSpPr/>
          <p:nvPr/>
        </p:nvSpPr>
        <p:spPr>
          <a:xfrm>
            <a:off x="644585" y="4153377"/>
            <a:ext cx="11147489" cy="1795244"/>
          </a:xfrm>
          <a:prstGeom prst="cube">
            <a:avLst>
              <a:gd name="adj" fmla="val 77411"/>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644586" y="4153377"/>
            <a:ext cx="6053874" cy="1407953"/>
          </a:xfrm>
          <a:prstGeom prst="parallelogram">
            <a:avLst>
              <a:gd name="adj" fmla="val 98287"/>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5306249" y="4153377"/>
            <a:ext cx="6485822" cy="1407953"/>
          </a:xfrm>
          <a:prstGeom prst="parallelogram">
            <a:avLst>
              <a:gd name="adj" fmla="val 100074"/>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644584" y="1801210"/>
            <a:ext cx="6165998" cy="1531351"/>
          </a:xfrm>
          <a:prstGeom prst="parallelogram">
            <a:avLst>
              <a:gd name="adj" fmla="val 98287"/>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arallelogram 10"/>
          <p:cNvSpPr/>
          <p:nvPr/>
        </p:nvSpPr>
        <p:spPr>
          <a:xfrm>
            <a:off x="5306249" y="1801210"/>
            <a:ext cx="6485822" cy="1531351"/>
          </a:xfrm>
          <a:prstGeom prst="parallelogram">
            <a:avLst>
              <a:gd name="adj" fmla="val 100074"/>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p:cNvSpPr/>
          <p:nvPr/>
        </p:nvSpPr>
        <p:spPr>
          <a:xfrm>
            <a:off x="2443145" y="4234395"/>
            <a:ext cx="2357562" cy="1121253"/>
          </a:xfrm>
          <a:prstGeom prst="cloud">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Cloud 12"/>
          <p:cNvSpPr/>
          <p:nvPr/>
        </p:nvSpPr>
        <p:spPr>
          <a:xfrm>
            <a:off x="2206213" y="4504188"/>
            <a:ext cx="1171531" cy="507350"/>
          </a:xfrm>
          <a:prstGeom prst="cloud">
            <a:avLst/>
          </a:prstGeom>
          <a:solidFill>
            <a:schemeClr val="bg1">
              <a:lumMod val="95000"/>
            </a:schemeClr>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sp>
        <p:nvSpPr>
          <p:cNvPr id="14" name="TextBox 13"/>
          <p:cNvSpPr txBox="1"/>
          <p:nvPr/>
        </p:nvSpPr>
        <p:spPr>
          <a:xfrm>
            <a:off x="2058210" y="5196300"/>
            <a:ext cx="874970"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A</a:t>
            </a:r>
          </a:p>
        </p:txBody>
      </p:sp>
      <p:sp>
        <p:nvSpPr>
          <p:cNvPr id="15" name="TextBox 14"/>
          <p:cNvSpPr txBox="1"/>
          <p:nvPr/>
        </p:nvSpPr>
        <p:spPr>
          <a:xfrm>
            <a:off x="4836603" y="5061527"/>
            <a:ext cx="825996"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B</a:t>
            </a:r>
          </a:p>
        </p:txBody>
      </p:sp>
      <p:sp>
        <p:nvSpPr>
          <p:cNvPr id="16" name="TextBox 15"/>
          <p:cNvSpPr txBox="1"/>
          <p:nvPr/>
        </p:nvSpPr>
        <p:spPr>
          <a:xfrm>
            <a:off x="3859553" y="5231624"/>
            <a:ext cx="1025025"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C</a:t>
            </a:r>
          </a:p>
        </p:txBody>
      </p:sp>
      <p:sp>
        <p:nvSpPr>
          <p:cNvPr id="17" name="TextBox 16"/>
          <p:cNvSpPr txBox="1"/>
          <p:nvPr/>
        </p:nvSpPr>
        <p:spPr>
          <a:xfrm>
            <a:off x="2071525" y="4166202"/>
            <a:ext cx="143671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Visibility </a:t>
            </a: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a:t>
            </a:r>
          </a:p>
        </p:txBody>
      </p:sp>
      <p:grpSp>
        <p:nvGrpSpPr>
          <p:cNvPr id="2" name="Group 17"/>
          <p:cNvGrpSpPr/>
          <p:nvPr/>
        </p:nvGrpSpPr>
        <p:grpSpPr>
          <a:xfrm>
            <a:off x="1609626" y="4479143"/>
            <a:ext cx="896142" cy="732805"/>
            <a:chOff x="52707" y="2163188"/>
            <a:chExt cx="753741" cy="585516"/>
          </a:xfrm>
        </p:grpSpPr>
        <p:sp>
          <p:nvSpPr>
            <p:cNvPr id="19" name="Oval 1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19"/>
            <p:cNvGrpSpPr/>
            <p:nvPr/>
          </p:nvGrpSpPr>
          <p:grpSpPr>
            <a:xfrm>
              <a:off x="137470" y="2197552"/>
              <a:ext cx="584215" cy="485553"/>
              <a:chOff x="10655349" y="5205357"/>
              <a:chExt cx="1273302" cy="993637"/>
            </a:xfrm>
          </p:grpSpPr>
          <p:grpSp>
            <p:nvGrpSpPr>
              <p:cNvPr id="4" name="그룹 296"/>
              <p:cNvGrpSpPr/>
              <p:nvPr/>
            </p:nvGrpSpPr>
            <p:grpSpPr>
              <a:xfrm>
                <a:off x="10655349" y="5352443"/>
                <a:ext cx="1273302" cy="846551"/>
                <a:chOff x="2576948" y="4803808"/>
                <a:chExt cx="836792" cy="962168"/>
              </a:xfrm>
            </p:grpSpPr>
            <p:pic>
              <p:nvPicPr>
                <p:cNvPr id="2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2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3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3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3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3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3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3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3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7" name="그룹 175"/>
              <p:cNvGrpSpPr/>
              <p:nvPr/>
            </p:nvGrpSpPr>
            <p:grpSpPr>
              <a:xfrm>
                <a:off x="11060194" y="5205357"/>
                <a:ext cx="388359" cy="246328"/>
                <a:chOff x="7901921" y="2733894"/>
                <a:chExt cx="392950" cy="335066"/>
              </a:xfrm>
            </p:grpSpPr>
            <p:sp>
              <p:nvSpPr>
                <p:cNvPr id="2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2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21" name="Oval 2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Cloud 36"/>
          <p:cNvSpPr/>
          <p:nvPr/>
        </p:nvSpPr>
        <p:spPr>
          <a:xfrm>
            <a:off x="3012036" y="4916481"/>
            <a:ext cx="1171531" cy="507350"/>
          </a:xfrm>
          <a:prstGeom prst="cloud">
            <a:avLst/>
          </a:prstGeom>
          <a:solidFill>
            <a:schemeClr val="bg1">
              <a:lumMod val="95000"/>
            </a:schemeClr>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grpSp>
        <p:nvGrpSpPr>
          <p:cNvPr id="18" name="Group 37"/>
          <p:cNvGrpSpPr/>
          <p:nvPr/>
        </p:nvGrpSpPr>
        <p:grpSpPr>
          <a:xfrm>
            <a:off x="3103735" y="5199271"/>
            <a:ext cx="896142" cy="732805"/>
            <a:chOff x="52707" y="2163188"/>
            <a:chExt cx="753741" cy="585516"/>
          </a:xfrm>
        </p:grpSpPr>
        <p:sp>
          <p:nvSpPr>
            <p:cNvPr id="39" name="Oval 3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39"/>
            <p:cNvGrpSpPr/>
            <p:nvPr/>
          </p:nvGrpSpPr>
          <p:grpSpPr>
            <a:xfrm>
              <a:off x="137470" y="2197552"/>
              <a:ext cx="584215" cy="485553"/>
              <a:chOff x="10655349" y="5205357"/>
              <a:chExt cx="1273302" cy="993637"/>
            </a:xfrm>
          </p:grpSpPr>
          <p:grpSp>
            <p:nvGrpSpPr>
              <p:cNvPr id="24" name="그룹 296"/>
              <p:cNvGrpSpPr/>
              <p:nvPr/>
            </p:nvGrpSpPr>
            <p:grpSpPr>
              <a:xfrm>
                <a:off x="10655349" y="5352443"/>
                <a:ext cx="1273302" cy="846551"/>
                <a:chOff x="2576948" y="4803808"/>
                <a:chExt cx="836792" cy="962168"/>
              </a:xfrm>
            </p:grpSpPr>
            <p:pic>
              <p:nvPicPr>
                <p:cNvPr id="4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4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5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5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5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5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5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5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5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25" name="그룹 175"/>
              <p:cNvGrpSpPr/>
              <p:nvPr/>
            </p:nvGrpSpPr>
            <p:grpSpPr>
              <a:xfrm>
                <a:off x="11060194" y="5205357"/>
                <a:ext cx="388359" cy="246328"/>
                <a:chOff x="7901921" y="2733894"/>
                <a:chExt cx="392950" cy="335066"/>
              </a:xfrm>
            </p:grpSpPr>
            <p:sp>
              <p:nvSpPr>
                <p:cNvPr id="4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4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41" name="Oval 4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Cloud 56"/>
          <p:cNvSpPr/>
          <p:nvPr/>
        </p:nvSpPr>
        <p:spPr>
          <a:xfrm>
            <a:off x="4108462" y="4345610"/>
            <a:ext cx="1171531" cy="507350"/>
          </a:xfrm>
          <a:prstGeom prst="cloud">
            <a:avLst/>
          </a:prstGeom>
          <a:solidFill>
            <a:schemeClr val="bg1">
              <a:lumMod val="95000"/>
            </a:schemeClr>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grpSp>
        <p:nvGrpSpPr>
          <p:cNvPr id="38" name="Group 57"/>
          <p:cNvGrpSpPr/>
          <p:nvPr/>
        </p:nvGrpSpPr>
        <p:grpSpPr>
          <a:xfrm>
            <a:off x="4853496" y="4263238"/>
            <a:ext cx="896142" cy="732805"/>
            <a:chOff x="52707" y="2163188"/>
            <a:chExt cx="753741" cy="585516"/>
          </a:xfrm>
        </p:grpSpPr>
        <p:sp>
          <p:nvSpPr>
            <p:cNvPr id="59" name="Oval 5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59"/>
            <p:cNvGrpSpPr/>
            <p:nvPr/>
          </p:nvGrpSpPr>
          <p:grpSpPr>
            <a:xfrm>
              <a:off x="137470" y="2197552"/>
              <a:ext cx="584215" cy="485553"/>
              <a:chOff x="10655349" y="5205357"/>
              <a:chExt cx="1273302" cy="993637"/>
            </a:xfrm>
          </p:grpSpPr>
          <p:grpSp>
            <p:nvGrpSpPr>
              <p:cNvPr id="44" name="그룹 296"/>
              <p:cNvGrpSpPr/>
              <p:nvPr/>
            </p:nvGrpSpPr>
            <p:grpSpPr>
              <a:xfrm>
                <a:off x="10655349" y="5352443"/>
                <a:ext cx="1273302" cy="846551"/>
                <a:chOff x="2576948" y="4803808"/>
                <a:chExt cx="836792" cy="962168"/>
              </a:xfrm>
            </p:grpSpPr>
            <p:pic>
              <p:nvPicPr>
                <p:cNvPr id="6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6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7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7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7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7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7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7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7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45" name="그룹 175"/>
              <p:cNvGrpSpPr/>
              <p:nvPr/>
            </p:nvGrpSpPr>
            <p:grpSpPr>
              <a:xfrm>
                <a:off x="11060194" y="5205357"/>
                <a:ext cx="388359" cy="246328"/>
                <a:chOff x="7901921" y="2733894"/>
                <a:chExt cx="392950" cy="335066"/>
              </a:xfrm>
            </p:grpSpPr>
            <p:sp>
              <p:nvSpPr>
                <p:cNvPr id="6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6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61" name="Oval 6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p:cNvSpPr/>
          <p:nvPr/>
        </p:nvSpPr>
        <p:spPr>
          <a:xfrm>
            <a:off x="2365383" y="1600030"/>
            <a:ext cx="1119279" cy="307777"/>
          </a:xfrm>
          <a:prstGeom prst="rect">
            <a:avLst/>
          </a:prstGeom>
        </p:spPr>
        <p:txBody>
          <a:bodyPr wrap="none">
            <a:spAutoFit/>
          </a:bodyPr>
          <a:lstStyle/>
          <a:p>
            <a:pPr algn="ctr"/>
            <a:r>
              <a:rPr lang="en-US" sz="1400" b="1" dirty="0" smtClean="0">
                <a:solidFill>
                  <a:srgbClr val="0070C0"/>
                </a:solidFill>
              </a:rPr>
              <a:t>Box-Agent</a:t>
            </a:r>
            <a:endParaRPr lang="en-US" sz="1400" b="1" dirty="0">
              <a:solidFill>
                <a:srgbClr val="0070C0"/>
              </a:solidFill>
            </a:endParaRPr>
          </a:p>
        </p:txBody>
      </p:sp>
      <p:sp>
        <p:nvSpPr>
          <p:cNvPr id="83" name="Flowchart: Terminator 82"/>
          <p:cNvSpPr/>
          <p:nvPr/>
        </p:nvSpPr>
        <p:spPr>
          <a:xfrm>
            <a:off x="3441513" y="2833563"/>
            <a:ext cx="1888435" cy="427379"/>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Measurements + Tracing  </a:t>
            </a:r>
            <a:r>
              <a:rPr lang="en-US" sz="1200" dirty="0">
                <a:solidFill>
                  <a:schemeClr val="tx1"/>
                </a:solidFill>
              </a:rPr>
              <a:t>Collector</a:t>
            </a:r>
          </a:p>
        </p:txBody>
      </p:sp>
      <p:sp>
        <p:nvSpPr>
          <p:cNvPr id="84" name="Flowchart: Terminator 83"/>
          <p:cNvSpPr/>
          <p:nvPr/>
        </p:nvSpPr>
        <p:spPr>
          <a:xfrm>
            <a:off x="1673079" y="2342434"/>
            <a:ext cx="1226663"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Flows Summarization</a:t>
            </a:r>
            <a:endParaRPr lang="en-US" sz="1100" dirty="0">
              <a:solidFill>
                <a:schemeClr val="tx1"/>
              </a:solidFill>
            </a:endParaRPr>
          </a:p>
        </p:txBody>
      </p:sp>
      <p:sp>
        <p:nvSpPr>
          <p:cNvPr id="89" name="Flowchart: Terminator 88"/>
          <p:cNvSpPr/>
          <p:nvPr/>
        </p:nvSpPr>
        <p:spPr>
          <a:xfrm>
            <a:off x="4127504" y="2343816"/>
            <a:ext cx="1034344"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Parsing</a:t>
            </a:r>
            <a:endParaRPr lang="en-US" sz="1100" dirty="0">
              <a:solidFill>
                <a:schemeClr val="tx1"/>
              </a:solidFill>
            </a:endParaRPr>
          </a:p>
        </p:txBody>
      </p:sp>
      <p:sp>
        <p:nvSpPr>
          <p:cNvPr id="90" name="Oval 89"/>
          <p:cNvSpPr/>
          <p:nvPr/>
        </p:nvSpPr>
        <p:spPr>
          <a:xfrm>
            <a:off x="1829382" y="1838368"/>
            <a:ext cx="2270216" cy="482805"/>
          </a:xfrm>
          <a:prstGeom prst="ellipse">
            <a:avLst/>
          </a:prstGeom>
          <a:solidFill>
            <a:schemeClr val="bg1">
              <a:lumMod val="95000"/>
            </a:scheme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Terminator 90"/>
          <p:cNvSpPr/>
          <p:nvPr/>
        </p:nvSpPr>
        <p:spPr>
          <a:xfrm>
            <a:off x="2930861" y="1949719"/>
            <a:ext cx="1019400"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Communicate</a:t>
            </a:r>
            <a:endParaRPr lang="en-US" sz="1000" dirty="0">
              <a:solidFill>
                <a:schemeClr val="tx1"/>
              </a:solidFill>
            </a:endParaRPr>
          </a:p>
        </p:txBody>
      </p:sp>
      <p:sp>
        <p:nvSpPr>
          <p:cNvPr id="86" name="Flowchart: Terminator 85"/>
          <p:cNvSpPr/>
          <p:nvPr/>
        </p:nvSpPr>
        <p:spPr>
          <a:xfrm>
            <a:off x="1935760" y="1958511"/>
            <a:ext cx="995101"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Monitor/start</a:t>
            </a:r>
            <a:endParaRPr lang="en-US" sz="1000" dirty="0">
              <a:solidFill>
                <a:schemeClr val="tx1"/>
              </a:solidFill>
            </a:endParaRPr>
          </a:p>
        </p:txBody>
      </p:sp>
      <p:cxnSp>
        <p:nvCxnSpPr>
          <p:cNvPr id="94" name="Straight Arrow Connector 93"/>
          <p:cNvCxnSpPr/>
          <p:nvPr/>
        </p:nvCxnSpPr>
        <p:spPr>
          <a:xfrm>
            <a:off x="3102311" y="3028942"/>
            <a:ext cx="27424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16200000">
            <a:off x="4541741" y="2736102"/>
            <a:ext cx="18288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69"/>
          <p:cNvSpPr/>
          <p:nvPr/>
        </p:nvSpPr>
        <p:spPr>
          <a:xfrm>
            <a:off x="6740542" y="1301922"/>
            <a:ext cx="1795383" cy="423398"/>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t"/>
          <a:lstStyle/>
          <a:p>
            <a:pPr algn="ctr"/>
            <a:r>
              <a:rPr lang="en-US" altLang="ko-KR" sz="1100" kern="0" dirty="0" smtClean="0">
                <a:latin typeface="Times New Roman" panose="02020603050405020304" pitchFamily="18" charset="0"/>
                <a:cs typeface="Times New Roman" panose="02020603050405020304" pitchFamily="18" charset="0"/>
              </a:rPr>
              <a:t>P + O Center</a:t>
            </a:r>
            <a:endParaRPr lang="ko-KR" altLang="en-US" sz="1100" kern="0" dirty="0">
              <a:latin typeface="Times New Roman" panose="02020603050405020304" pitchFamily="18" charset="0"/>
              <a:cs typeface="Times New Roman" panose="02020603050405020304" pitchFamily="18" charset="0"/>
            </a:endParaRPr>
          </a:p>
        </p:txBody>
      </p:sp>
      <p:sp>
        <p:nvSpPr>
          <p:cNvPr id="104" name="직사각형 69"/>
          <p:cNvSpPr/>
          <p:nvPr/>
        </p:nvSpPr>
        <p:spPr>
          <a:xfrm>
            <a:off x="9612779" y="1282252"/>
            <a:ext cx="1464993" cy="443965"/>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r>
              <a:rPr lang="en-US" altLang="ko-KR" sz="11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 Center + SDN Cont.</a:t>
            </a:r>
            <a:endParaRPr lang="ko-KR" altLang="en-US" sz="11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5" name="직사각형 69"/>
          <p:cNvSpPr/>
          <p:nvPr/>
        </p:nvSpPr>
        <p:spPr>
          <a:xfrm>
            <a:off x="8583134" y="1291670"/>
            <a:ext cx="937379" cy="440453"/>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r>
              <a:rPr lang="en-US" altLang="ko-KR"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ID </a:t>
            </a:r>
          </a:p>
          <a:p>
            <a:pPr algn="ctr" defTabSz="457200"/>
            <a:r>
              <a:rPr lang="en-US" altLang="ko-KR"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Center</a:t>
            </a:r>
            <a:endParaRPr lang="ko-KR" altLang="en-US"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6" name="Rounded Rectangle 105"/>
          <p:cNvSpPr/>
          <p:nvPr/>
        </p:nvSpPr>
        <p:spPr>
          <a:xfrm>
            <a:off x="7113097" y="1476318"/>
            <a:ext cx="1094840" cy="153040"/>
          </a:xfrm>
          <a:prstGeom prst="roundRect">
            <a:avLst/>
          </a:prstGeom>
          <a:solidFill>
            <a:schemeClr val="accent1">
              <a:lumMod val="20000"/>
              <a:lumOff val="80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Configuration</a:t>
            </a:r>
          </a:p>
        </p:txBody>
      </p:sp>
      <p:pic>
        <p:nvPicPr>
          <p:cNvPr id="107" name="Picture 2" descr="C:\Users\Muhammad\Desktop\Haneda airport tower.jp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 xmlns:a14="http://schemas.microsoft.com/office/drawing/2010/main" val="0"/>
              </a:ext>
            </a:extLst>
          </a:blip>
          <a:srcRect l="27996" t="11033" r="29069" b="28417"/>
          <a:stretch/>
        </p:blipFill>
        <p:spPr bwMode="auto">
          <a:xfrm>
            <a:off x="10997354" y="1352296"/>
            <a:ext cx="600939" cy="839872"/>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Rectangle 107"/>
          <p:cNvSpPr/>
          <p:nvPr/>
        </p:nvSpPr>
        <p:spPr>
          <a:xfrm>
            <a:off x="6837847" y="1634837"/>
            <a:ext cx="1360109" cy="307777"/>
          </a:xfrm>
          <a:prstGeom prst="rect">
            <a:avLst/>
          </a:prstGeom>
          <a:noFill/>
        </p:spPr>
        <p:txBody>
          <a:bodyPr wrap="none">
            <a:spAutoFit/>
          </a:bodyPr>
          <a:lstStyle/>
          <a:p>
            <a:pPr algn="ctr"/>
            <a:r>
              <a:rPr lang="en-US" sz="1400" b="1" dirty="0" smtClean="0">
                <a:solidFill>
                  <a:srgbClr val="0070C0"/>
                </a:solidFill>
              </a:rPr>
              <a:t>Center-Agent</a:t>
            </a:r>
            <a:endParaRPr lang="en-US" sz="1400" b="1" dirty="0">
              <a:solidFill>
                <a:srgbClr val="0070C0"/>
              </a:solidFill>
            </a:endParaRPr>
          </a:p>
        </p:txBody>
      </p:sp>
      <p:sp>
        <p:nvSpPr>
          <p:cNvPr id="111" name="Flowchart: Terminator 110"/>
          <p:cNvSpPr/>
          <p:nvPr/>
        </p:nvSpPr>
        <p:spPr>
          <a:xfrm>
            <a:off x="7739409" y="2423030"/>
            <a:ext cx="1226663"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Summarization</a:t>
            </a:r>
            <a:endParaRPr lang="en-US" sz="1100" dirty="0">
              <a:solidFill>
                <a:schemeClr val="tx1"/>
              </a:solidFill>
            </a:endParaRPr>
          </a:p>
        </p:txBody>
      </p:sp>
      <p:sp>
        <p:nvSpPr>
          <p:cNvPr id="112" name="Flowchart: Terminator 111"/>
          <p:cNvSpPr/>
          <p:nvPr/>
        </p:nvSpPr>
        <p:spPr>
          <a:xfrm>
            <a:off x="9144716" y="2897206"/>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Validation</a:t>
            </a:r>
            <a:endParaRPr lang="en-US" sz="1100" dirty="0">
              <a:solidFill>
                <a:schemeClr val="tx1"/>
              </a:solidFill>
            </a:endParaRPr>
          </a:p>
        </p:txBody>
      </p:sp>
      <p:sp>
        <p:nvSpPr>
          <p:cNvPr id="114" name="Flowchart: Terminator 113"/>
          <p:cNvSpPr/>
          <p:nvPr/>
        </p:nvSpPr>
        <p:spPr>
          <a:xfrm>
            <a:off x="7678956" y="2897206"/>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Parsing</a:t>
            </a:r>
            <a:endParaRPr lang="en-US" sz="1100" dirty="0">
              <a:solidFill>
                <a:schemeClr val="tx1"/>
              </a:solidFill>
            </a:endParaRPr>
          </a:p>
        </p:txBody>
      </p:sp>
      <p:sp>
        <p:nvSpPr>
          <p:cNvPr id="115" name="Oval 114"/>
          <p:cNvSpPr/>
          <p:nvPr/>
        </p:nvSpPr>
        <p:spPr>
          <a:xfrm>
            <a:off x="6422259" y="1853506"/>
            <a:ext cx="2270216" cy="482805"/>
          </a:xfrm>
          <a:prstGeom prst="ellipse">
            <a:avLst/>
          </a:prstGeom>
          <a:solidFill>
            <a:schemeClr val="bg1">
              <a:lumMod val="95000"/>
            </a:scheme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Terminator 115"/>
          <p:cNvSpPr/>
          <p:nvPr/>
        </p:nvSpPr>
        <p:spPr>
          <a:xfrm>
            <a:off x="7523737" y="1964858"/>
            <a:ext cx="1019400"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Communicate</a:t>
            </a:r>
            <a:endParaRPr lang="en-US" sz="1000" dirty="0">
              <a:solidFill>
                <a:schemeClr val="tx1"/>
              </a:solidFill>
            </a:endParaRPr>
          </a:p>
        </p:txBody>
      </p:sp>
      <p:sp>
        <p:nvSpPr>
          <p:cNvPr id="117" name="Flowchart: Terminator 116"/>
          <p:cNvSpPr/>
          <p:nvPr/>
        </p:nvSpPr>
        <p:spPr>
          <a:xfrm>
            <a:off x="6528638" y="1973650"/>
            <a:ext cx="995101"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Monitor/start</a:t>
            </a:r>
            <a:endParaRPr lang="en-US" sz="1000" dirty="0">
              <a:solidFill>
                <a:schemeClr val="tx1"/>
              </a:solidFill>
            </a:endParaRPr>
          </a:p>
        </p:txBody>
      </p:sp>
      <p:cxnSp>
        <p:nvCxnSpPr>
          <p:cNvPr id="118" name="Straight Arrow Connector 117"/>
          <p:cNvCxnSpPr/>
          <p:nvPr/>
        </p:nvCxnSpPr>
        <p:spPr>
          <a:xfrm>
            <a:off x="7337078" y="3040522"/>
            <a:ext cx="27424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rot="16200000">
            <a:off x="9718745" y="2809517"/>
            <a:ext cx="18288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9612777" y="1046918"/>
            <a:ext cx="2179295" cy="215444"/>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SmartX Playground Tower</a:t>
            </a:r>
          </a:p>
        </p:txBody>
      </p:sp>
      <p:sp>
        <p:nvSpPr>
          <p:cNvPr id="128" name="Flowchart: Terminator 127"/>
          <p:cNvSpPr/>
          <p:nvPr/>
        </p:nvSpPr>
        <p:spPr>
          <a:xfrm>
            <a:off x="7099688" y="4913941"/>
            <a:ext cx="1298166" cy="481139"/>
          </a:xfrm>
          <a:prstGeom prst="flowChartTerminator">
            <a:avLst/>
          </a:prstGeom>
          <a:solidFill>
            <a:schemeClr val="accent4">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Collection and Validation</a:t>
            </a:r>
          </a:p>
        </p:txBody>
      </p:sp>
      <p:sp>
        <p:nvSpPr>
          <p:cNvPr id="129" name="Flowchart: Terminator 128"/>
          <p:cNvSpPr/>
          <p:nvPr/>
        </p:nvSpPr>
        <p:spPr>
          <a:xfrm>
            <a:off x="8969173" y="4906146"/>
            <a:ext cx="1313209" cy="484227"/>
          </a:xfrm>
          <a:prstGeom prst="flowChartTerminator">
            <a:avLst/>
          </a:prstGeom>
          <a:solidFill>
            <a:schemeClr val="bg1"/>
          </a:solidFill>
          <a:ln w="19050">
            <a:prstDash val="solid"/>
          </a:ln>
        </p:spPr>
        <p:style>
          <a:lnRef idx="2">
            <a:schemeClr val="dk1"/>
          </a:lnRef>
          <a:fillRef idx="1">
            <a:schemeClr val="lt1"/>
          </a:fillRef>
          <a:effectRef idx="0">
            <a:schemeClr val="dk1"/>
          </a:effectRef>
          <a:fontRef idx="minor">
            <a:schemeClr val="dk1"/>
          </a:fontRef>
        </p:style>
        <p:txBody>
          <a:bodyPr rtlCol="0" anchor="ctr"/>
          <a:lstStyle/>
          <a:p>
            <a:pPr lvl="0" algn="ctr" latinLnBrk="1">
              <a:defRPr/>
            </a:pPr>
            <a:r>
              <a:rPr lang="en-US" sz="1200" dirty="0">
                <a:solidFill>
                  <a:prstClr val="black"/>
                </a:solidFill>
                <a:latin typeface="Times New Roman" panose="02020603050405020304" pitchFamily="18" charset="0"/>
                <a:cs typeface="Times New Roman" panose="02020603050405020304" pitchFamily="18" charset="0"/>
              </a:rPr>
              <a:t>Integration </a:t>
            </a:r>
            <a:endParaRPr lang="en-US" sz="1200" dirty="0" smtClean="0">
              <a:solidFill>
                <a:prstClr val="black"/>
              </a:solidFill>
              <a:latin typeface="Times New Roman" panose="02020603050405020304" pitchFamily="18" charset="0"/>
              <a:cs typeface="Times New Roman" panose="02020603050405020304" pitchFamily="18" charset="0"/>
            </a:endParaRPr>
          </a:p>
          <a:p>
            <a:pPr lvl="0" algn="ctr" latinLnBrk="1">
              <a:defRPr/>
            </a:pPr>
            <a:r>
              <a:rPr lang="en-US" sz="1200" dirty="0" smtClean="0">
                <a:solidFill>
                  <a:prstClr val="black"/>
                </a:solidFill>
                <a:latin typeface="Times New Roman" panose="02020603050405020304" pitchFamily="18" charset="0"/>
                <a:cs typeface="Times New Roman" panose="02020603050405020304" pitchFamily="18" charset="0"/>
              </a:rPr>
              <a:t>(</a:t>
            </a:r>
            <a:r>
              <a:rPr lang="en-US" sz="1200" dirty="0">
                <a:solidFill>
                  <a:prstClr val="black"/>
                </a:solidFill>
                <a:latin typeface="Times New Roman" panose="02020603050405020304" pitchFamily="18" charset="0"/>
                <a:cs typeface="Times New Roman" panose="02020603050405020304" pitchFamily="18" charset="0"/>
              </a:rPr>
              <a:t>Analytics)</a:t>
            </a:r>
          </a:p>
        </p:txBody>
      </p:sp>
      <p:sp>
        <p:nvSpPr>
          <p:cNvPr id="122" name="Rectangle 121"/>
          <p:cNvSpPr/>
          <p:nvPr/>
        </p:nvSpPr>
        <p:spPr>
          <a:xfrm>
            <a:off x="7431655" y="3444786"/>
            <a:ext cx="2222969" cy="246221"/>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effectLst/>
                <a:uLnTx/>
                <a:uFillTx/>
                <a:latin typeface="Times New Roman" panose="02020603050405020304" pitchFamily="18" charset="0"/>
                <a:ea typeface="맑은 고딕" panose="020B0503020000020004" pitchFamily="34" charset="-127"/>
                <a:cs typeface="Times New Roman" panose="02020603050405020304" pitchFamily="18" charset="0"/>
              </a:rPr>
              <a:t>SmartX Visibility Center</a:t>
            </a:r>
          </a:p>
        </p:txBody>
      </p:sp>
      <p:sp>
        <p:nvSpPr>
          <p:cNvPr id="80" name="Flowchart: Magnetic Disk 79"/>
          <p:cNvSpPr/>
          <p:nvPr/>
        </p:nvSpPr>
        <p:spPr>
          <a:xfrm>
            <a:off x="8824982" y="1836835"/>
            <a:ext cx="1097284" cy="501713"/>
          </a:xfrm>
          <a:prstGeom prst="flowChartMagneticDisk">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dirty="0" smtClean="0">
                <a:solidFill>
                  <a:schemeClr val="tx1"/>
                </a:solidFill>
              </a:rPr>
              <a:t>Persistent Storage</a:t>
            </a:r>
            <a:endParaRPr lang="en-US" sz="1050" dirty="0">
              <a:solidFill>
                <a:schemeClr val="tx1"/>
              </a:solidFill>
            </a:endParaRPr>
          </a:p>
        </p:txBody>
      </p:sp>
      <p:sp>
        <p:nvSpPr>
          <p:cNvPr id="142" name="Flowchart: Magnetic Disk 141"/>
          <p:cNvSpPr/>
          <p:nvPr/>
        </p:nvSpPr>
        <p:spPr>
          <a:xfrm>
            <a:off x="6972092" y="4231174"/>
            <a:ext cx="1484675" cy="528963"/>
          </a:xfrm>
          <a:prstGeom prst="flowChartMagneticDisk">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lvl="0" algn="ctr" latinLnBrk="1">
              <a:defRPr/>
            </a:pPr>
            <a:r>
              <a:rPr lang="en-US" sz="1200" dirty="0">
                <a:solidFill>
                  <a:prstClr val="black"/>
                </a:solidFill>
                <a:latin typeface="Times New Roman" panose="02020603050405020304" pitchFamily="18" charset="0"/>
                <a:cs typeface="Times New Roman" panose="02020603050405020304" pitchFamily="18" charset="0"/>
              </a:rPr>
              <a:t>Storage and Staging (</a:t>
            </a:r>
            <a:r>
              <a:rPr lang="en-US" sz="1200" dirty="0" err="1">
                <a:solidFill>
                  <a:prstClr val="black"/>
                </a:solidFill>
                <a:latin typeface="Times New Roman" panose="02020603050405020304" pitchFamily="18" charset="0"/>
                <a:cs typeface="Times New Roman" panose="02020603050405020304" pitchFamily="18" charset="0"/>
              </a:rPr>
              <a:t>DataLake</a:t>
            </a:r>
            <a:r>
              <a:rPr lang="en-US" sz="1200" dirty="0">
                <a:solidFill>
                  <a:prstClr val="black"/>
                </a:solidFill>
                <a:latin typeface="Times New Roman" panose="02020603050405020304" pitchFamily="18" charset="0"/>
                <a:cs typeface="Times New Roman" panose="02020603050405020304" pitchFamily="18" charset="0"/>
              </a:rPr>
              <a:t>)</a:t>
            </a:r>
          </a:p>
        </p:txBody>
      </p:sp>
      <p:sp>
        <p:nvSpPr>
          <p:cNvPr id="143" name="Flowchart: Terminator 142"/>
          <p:cNvSpPr/>
          <p:nvPr/>
        </p:nvSpPr>
        <p:spPr>
          <a:xfrm>
            <a:off x="10046171" y="1898730"/>
            <a:ext cx="1082743" cy="335059"/>
          </a:xfrm>
          <a:prstGeom prst="flowChartTerminator">
            <a:avLst/>
          </a:prstGeom>
          <a:solidFill>
            <a:schemeClr val="accent6">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Visualization </a:t>
            </a:r>
            <a:r>
              <a:rPr kumimoji="0" lang="en-US" sz="105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800" b="0" i="0" u="none" strike="noStrike" kern="1200" cap="none" spc="0" normalizeH="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(Visibility + Onion-ring</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5" name="Flowchart: Terminator 144"/>
          <p:cNvSpPr/>
          <p:nvPr/>
        </p:nvSpPr>
        <p:spPr>
          <a:xfrm>
            <a:off x="1154470" y="2813937"/>
            <a:ext cx="1888435" cy="427379"/>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pPr>
            <a:r>
              <a:rPr lang="en-US" sz="1200" dirty="0">
                <a:solidFill>
                  <a:schemeClr val="tx1"/>
                </a:solidFill>
              </a:rPr>
              <a:t>Measurement</a:t>
            </a:r>
          </a:p>
          <a:p>
            <a:pPr algn="ctr">
              <a:lnSpc>
                <a:spcPts val="1000"/>
              </a:lnSpc>
            </a:pPr>
            <a:r>
              <a:rPr lang="en-US" sz="1200" dirty="0">
                <a:solidFill>
                  <a:schemeClr val="tx1"/>
                </a:solidFill>
              </a:rPr>
              <a:t>+</a:t>
            </a:r>
          </a:p>
          <a:p>
            <a:pPr algn="ctr">
              <a:lnSpc>
                <a:spcPts val="1000"/>
              </a:lnSpc>
            </a:pPr>
            <a:r>
              <a:rPr lang="en-US" sz="1200" dirty="0">
                <a:solidFill>
                  <a:schemeClr val="tx1"/>
                </a:solidFill>
              </a:rPr>
              <a:t>Tracing</a:t>
            </a:r>
          </a:p>
        </p:txBody>
      </p:sp>
      <p:grpSp>
        <p:nvGrpSpPr>
          <p:cNvPr id="58" name="Group 145"/>
          <p:cNvGrpSpPr/>
          <p:nvPr/>
        </p:nvGrpSpPr>
        <p:grpSpPr>
          <a:xfrm>
            <a:off x="4451826" y="1836096"/>
            <a:ext cx="1070187" cy="413088"/>
            <a:chOff x="419109" y="2726457"/>
            <a:chExt cx="605758" cy="586280"/>
          </a:xfrm>
          <a:solidFill>
            <a:schemeClr val="accent4">
              <a:lumMod val="20000"/>
              <a:lumOff val="80000"/>
            </a:schemeClr>
          </a:solidFill>
          <a:effectLst>
            <a:outerShdw blurRad="50800" dist="38100" dir="8100000" algn="tr" rotWithShape="0">
              <a:prstClr val="black">
                <a:alpha val="40000"/>
              </a:prstClr>
            </a:outerShdw>
          </a:effectLst>
        </p:grpSpPr>
        <p:sp>
          <p:nvSpPr>
            <p:cNvPr id="147" name="Rectangle 146"/>
            <p:cNvSpPr/>
            <p:nvPr/>
          </p:nvSpPr>
          <p:spPr>
            <a:xfrm>
              <a:off x="499476" y="2726457"/>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8" name="Rectangle 147"/>
            <p:cNvSpPr/>
            <p:nvPr/>
          </p:nvSpPr>
          <p:spPr>
            <a:xfrm>
              <a:off x="456497" y="2782372"/>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9" name="Rectangle 148"/>
            <p:cNvSpPr/>
            <p:nvPr/>
          </p:nvSpPr>
          <p:spPr>
            <a:xfrm>
              <a:off x="419109" y="2844435"/>
              <a:ext cx="525391" cy="468302"/>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1000" dirty="0" smtClean="0">
                  <a:solidFill>
                    <a:schemeClr val="tx1"/>
                  </a:solidFill>
                </a:rPr>
                <a:t>Persistent Producer</a:t>
              </a:r>
              <a:endParaRPr lang="en-US" sz="1000" dirty="0">
                <a:solidFill>
                  <a:schemeClr val="tx1"/>
                </a:solidFill>
              </a:endParaRPr>
            </a:p>
            <a:p>
              <a:pPr algn="ctr"/>
              <a:endParaRPr lang="en-US" sz="1000" dirty="0"/>
            </a:p>
          </p:txBody>
        </p:sp>
      </p:grpSp>
      <p:sp>
        <p:nvSpPr>
          <p:cNvPr id="150" name="Flowchart: Terminator 149"/>
          <p:cNvSpPr/>
          <p:nvPr/>
        </p:nvSpPr>
        <p:spPr>
          <a:xfrm>
            <a:off x="2999562" y="2335923"/>
            <a:ext cx="1040752"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Events Generation</a:t>
            </a:r>
            <a:endParaRPr lang="en-US" sz="1100" dirty="0">
              <a:solidFill>
                <a:schemeClr val="tx1"/>
              </a:solidFill>
            </a:endParaRPr>
          </a:p>
        </p:txBody>
      </p:sp>
      <p:grpSp>
        <p:nvGrpSpPr>
          <p:cNvPr id="60" name="Group 150"/>
          <p:cNvGrpSpPr/>
          <p:nvPr/>
        </p:nvGrpSpPr>
        <p:grpSpPr>
          <a:xfrm>
            <a:off x="6146247" y="2815355"/>
            <a:ext cx="1070187" cy="413088"/>
            <a:chOff x="419109" y="2726457"/>
            <a:chExt cx="605758" cy="586280"/>
          </a:xfrm>
          <a:solidFill>
            <a:schemeClr val="accent4">
              <a:lumMod val="20000"/>
              <a:lumOff val="80000"/>
            </a:schemeClr>
          </a:solidFill>
          <a:effectLst>
            <a:outerShdw blurRad="50800" dist="38100" dir="8100000" algn="tr" rotWithShape="0">
              <a:prstClr val="black">
                <a:alpha val="40000"/>
              </a:prstClr>
            </a:outerShdw>
          </a:effectLst>
        </p:grpSpPr>
        <p:sp>
          <p:nvSpPr>
            <p:cNvPr id="152" name="Rectangle 151"/>
            <p:cNvSpPr/>
            <p:nvPr/>
          </p:nvSpPr>
          <p:spPr>
            <a:xfrm>
              <a:off x="499476" y="2726457"/>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3" name="Rectangle 152"/>
            <p:cNvSpPr/>
            <p:nvPr/>
          </p:nvSpPr>
          <p:spPr>
            <a:xfrm>
              <a:off x="456497" y="2782372"/>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4" name="Rectangle 153"/>
            <p:cNvSpPr/>
            <p:nvPr/>
          </p:nvSpPr>
          <p:spPr>
            <a:xfrm>
              <a:off x="419109" y="2844435"/>
              <a:ext cx="525391" cy="468302"/>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1000" dirty="0" smtClean="0">
                  <a:solidFill>
                    <a:schemeClr val="tx1"/>
                  </a:solidFill>
                </a:rPr>
                <a:t>Persistent Consumer</a:t>
              </a:r>
              <a:endParaRPr lang="en-US" sz="1000" dirty="0">
                <a:solidFill>
                  <a:schemeClr val="tx1"/>
                </a:solidFill>
              </a:endParaRPr>
            </a:p>
            <a:p>
              <a:pPr algn="ctr"/>
              <a:endParaRPr lang="en-US" sz="1000" dirty="0"/>
            </a:p>
          </p:txBody>
        </p:sp>
      </p:grpSp>
      <p:sp>
        <p:nvSpPr>
          <p:cNvPr id="88" name="Rectangle 87"/>
          <p:cNvSpPr/>
          <p:nvPr/>
        </p:nvSpPr>
        <p:spPr>
          <a:xfrm>
            <a:off x="634022" y="1066800"/>
            <a:ext cx="5394366" cy="5079015"/>
          </a:xfrm>
          <a:prstGeom prst="rect">
            <a:avLst/>
          </a:prstGeom>
          <a:noFill/>
          <a:ln w="190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2373846" y="3344088"/>
            <a:ext cx="1997418" cy="338554"/>
          </a:xfrm>
          <a:prstGeom prst="rect">
            <a:avLst/>
          </a:prstGeom>
        </p:spPr>
        <p:txBody>
          <a:bodyPr wrap="square">
            <a:spAutoFit/>
          </a:bodyPr>
          <a:lstStyle/>
          <a:p>
            <a:pPr latinLnBrk="1"/>
            <a:r>
              <a:rPr lang="en-US" sz="1600" b="1" dirty="0">
                <a:latin typeface="Times New Roman" panose="02020603050405020304" pitchFamily="18" charset="0"/>
                <a:ea typeface="맑은 고딕" panose="020B0503020000020004" pitchFamily="34" charset="-127"/>
                <a:cs typeface="Times New Roman" panose="02020603050405020304" pitchFamily="18" charset="0"/>
              </a:rPr>
              <a:t>SmartX Micro-Box</a:t>
            </a:r>
          </a:p>
        </p:txBody>
      </p:sp>
      <p:sp>
        <p:nvSpPr>
          <p:cNvPr id="157" name="Flowchart: Terminator 156"/>
          <p:cNvSpPr/>
          <p:nvPr/>
        </p:nvSpPr>
        <p:spPr>
          <a:xfrm>
            <a:off x="6229819" y="2423030"/>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Reporting</a:t>
            </a:r>
            <a:endParaRPr lang="en-US" sz="1100" dirty="0">
              <a:solidFill>
                <a:schemeClr val="tx1"/>
              </a:solidFill>
            </a:endParaRPr>
          </a:p>
        </p:txBody>
      </p:sp>
      <p:sp>
        <p:nvSpPr>
          <p:cNvPr id="158" name="Flowchart: Terminator 157"/>
          <p:cNvSpPr/>
          <p:nvPr/>
        </p:nvSpPr>
        <p:spPr>
          <a:xfrm>
            <a:off x="9144716" y="2423030"/>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Aggregation</a:t>
            </a:r>
            <a:endParaRPr lang="en-US" sz="1100" dirty="0">
              <a:solidFill>
                <a:schemeClr val="tx1"/>
              </a:solidFill>
            </a:endParaRPr>
          </a:p>
        </p:txBody>
      </p:sp>
      <p:sp>
        <p:nvSpPr>
          <p:cNvPr id="168" name="Rectangle 167"/>
          <p:cNvSpPr/>
          <p:nvPr/>
        </p:nvSpPr>
        <p:spPr>
          <a:xfrm>
            <a:off x="6094412" y="1066800"/>
            <a:ext cx="5742240" cy="5079015"/>
          </a:xfrm>
          <a:prstGeom prst="rect">
            <a:avLst/>
          </a:prstGeom>
          <a:noFill/>
          <a:ln w="190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5040029" y="5640831"/>
            <a:ext cx="2277261" cy="246221"/>
          </a:xfrm>
          <a:prstGeom prst="rect">
            <a:avLst/>
          </a:prstGeom>
          <a:solidFill>
            <a:schemeClr val="bg1">
              <a:lumMod val="95000"/>
            </a:schemeClr>
          </a:solidFill>
          <a:ln>
            <a:noFill/>
          </a:ln>
          <a:effectLst>
            <a:outerShdw blurRad="50800" dist="38100" dir="18900000" algn="bl" rotWithShape="0">
              <a:prstClr val="black">
                <a:alpha val="40000"/>
              </a:prstClr>
            </a:outerShdw>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solidFill>
                  <a:srgbClr val="0070C0"/>
                </a:solidFill>
                <a:latin typeface="Times New Roman" panose="02020603050405020304" pitchFamily="18" charset="0"/>
                <a:cs typeface="Times New Roman" panose="02020603050405020304" pitchFamily="18" charset="0"/>
              </a:rPr>
              <a:t>SmartX MVF </a:t>
            </a:r>
            <a:r>
              <a:rPr kumimoji="0" lang="en-US" sz="1600" b="0" i="0" u="none" strike="noStrike" kern="1200" cap="none" spc="0" normalizeH="0" baseline="0" noProof="0" dirty="0" smtClean="0">
                <a:ln>
                  <a:noFill/>
                </a:ln>
                <a:solidFill>
                  <a:srgbClr val="0070C0"/>
                </a:solidFill>
                <a:effectLst/>
                <a:uLnTx/>
                <a:uFillTx/>
                <a:latin typeface="Times New Roman" panose="02020603050405020304" pitchFamily="18" charset="0"/>
                <a:cs typeface="Times New Roman" panose="02020603050405020304" pitchFamily="18" charset="0"/>
              </a:rPr>
              <a:t>Architecture</a:t>
            </a:r>
            <a:endPar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endParaRPr>
          </a:p>
        </p:txBody>
      </p:sp>
      <p:grpSp>
        <p:nvGrpSpPr>
          <p:cNvPr id="64" name="Group 95"/>
          <p:cNvGrpSpPr/>
          <p:nvPr/>
        </p:nvGrpSpPr>
        <p:grpSpPr>
          <a:xfrm>
            <a:off x="5157222" y="3400833"/>
            <a:ext cx="2022808" cy="461665"/>
            <a:chOff x="2577697" y="6223271"/>
            <a:chExt cx="2907123" cy="461665"/>
          </a:xfrm>
          <a:solidFill>
            <a:schemeClr val="accent3">
              <a:lumMod val="20000"/>
              <a:lumOff val="80000"/>
            </a:schemeClr>
          </a:solidFill>
        </p:grpSpPr>
        <p:sp>
          <p:nvSpPr>
            <p:cNvPr id="97" name="Flowchart: Alternate Process 96"/>
            <p:cNvSpPr/>
            <p:nvPr/>
          </p:nvSpPr>
          <p:spPr>
            <a:xfrm>
              <a:off x="2600746" y="6250292"/>
              <a:ext cx="2835214" cy="235365"/>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97"/>
            <p:cNvGrpSpPr/>
            <p:nvPr/>
          </p:nvGrpSpPr>
          <p:grpSpPr>
            <a:xfrm>
              <a:off x="2577697" y="6223271"/>
              <a:ext cx="2907123" cy="461665"/>
              <a:chOff x="4558027" y="3255860"/>
              <a:chExt cx="2907123" cy="405713"/>
            </a:xfrm>
            <a:grpFill/>
          </p:grpSpPr>
          <p:grpSp>
            <p:nvGrpSpPr>
              <p:cNvPr id="78" name="Group 98"/>
              <p:cNvGrpSpPr/>
              <p:nvPr/>
            </p:nvGrpSpPr>
            <p:grpSpPr>
              <a:xfrm>
                <a:off x="4558027" y="3273591"/>
                <a:ext cx="2907123" cy="206220"/>
                <a:chOff x="4558027" y="3273591"/>
                <a:chExt cx="2907123" cy="206220"/>
              </a:xfrm>
              <a:grpFill/>
            </p:grpSpPr>
            <p:sp>
              <p:nvSpPr>
                <p:cNvPr id="101" name="Oval 100"/>
                <p:cNvSpPr/>
                <p:nvPr/>
              </p:nvSpPr>
              <p:spPr>
                <a:xfrm>
                  <a:off x="4558027" y="3273591"/>
                  <a:ext cx="111416" cy="19832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2" name="Oval 101"/>
                <p:cNvSpPr/>
                <p:nvPr/>
              </p:nvSpPr>
              <p:spPr>
                <a:xfrm>
                  <a:off x="7362099" y="3286884"/>
                  <a:ext cx="103051" cy="192927"/>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100" name="TextBox 99"/>
              <p:cNvSpPr txBox="1"/>
              <p:nvPr/>
            </p:nvSpPr>
            <p:spPr>
              <a:xfrm>
                <a:off x="4775712" y="3255860"/>
                <a:ext cx="2371544" cy="405713"/>
              </a:xfrm>
              <a:prstGeom prst="rect">
                <a:avLst/>
              </a:prstGeom>
              <a:noFill/>
            </p:spPr>
            <p:txBody>
              <a:bodyPr wrap="square" rtlCol="0">
                <a:spAutoFit/>
              </a:bodyPr>
              <a:lstStyle/>
              <a:p>
                <a:r>
                  <a:rPr lang="en-US" sz="1200" dirty="0" smtClean="0"/>
                  <a:t>Shared message queue</a:t>
                </a:r>
                <a:endParaRPr lang="en-US" sz="1200" dirty="0"/>
              </a:p>
            </p:txBody>
          </p:sp>
        </p:grpSp>
      </p:grpSp>
      <p:sp>
        <p:nvSpPr>
          <p:cNvPr id="169" name="Flowchart: Terminator 168"/>
          <p:cNvSpPr/>
          <p:nvPr/>
        </p:nvSpPr>
        <p:spPr>
          <a:xfrm>
            <a:off x="8956173" y="4273644"/>
            <a:ext cx="1313209" cy="484227"/>
          </a:xfrm>
          <a:prstGeom prst="flowChartTerminator">
            <a:avLst/>
          </a:prstGeom>
          <a:solidFill>
            <a:schemeClr val="accent6">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lstStyle/>
          <a:p>
            <a:pPr algn="ctr" latinLnBrk="1"/>
            <a:r>
              <a:rPr lang="en-US" sz="1400" dirty="0" smtClean="0">
                <a:solidFill>
                  <a:prstClr val="black"/>
                </a:solidFill>
                <a:latin typeface="Times New Roman" panose="02020603050405020304" pitchFamily="18" charset="0"/>
                <a:cs typeface="Times New Roman" panose="02020603050405020304" pitchFamily="18" charset="0"/>
              </a:rPr>
              <a:t>Visualization</a:t>
            </a:r>
            <a:endParaRPr lang="en-US" sz="1400" dirty="0">
              <a:solidFill>
                <a:prstClr val="black"/>
              </a:solidFill>
              <a:latin typeface="Times New Roman" panose="02020603050405020304" pitchFamily="18" charset="0"/>
              <a:cs typeface="Times New Roman" panose="02020603050405020304" pitchFamily="18" charset="0"/>
            </a:endParaRPr>
          </a:p>
        </p:txBody>
      </p:sp>
      <p:grpSp>
        <p:nvGrpSpPr>
          <p:cNvPr id="79" name="Group 129"/>
          <p:cNvGrpSpPr/>
          <p:nvPr/>
        </p:nvGrpSpPr>
        <p:grpSpPr>
          <a:xfrm>
            <a:off x="4414297" y="1051196"/>
            <a:ext cx="1505821" cy="320411"/>
            <a:chOff x="4621658" y="2873923"/>
            <a:chExt cx="1502486" cy="320411"/>
          </a:xfrm>
        </p:grpSpPr>
        <p:sp>
          <p:nvSpPr>
            <p:cNvPr id="131" name="TextBox 130"/>
            <p:cNvSpPr txBox="1"/>
            <p:nvPr/>
          </p:nvSpPr>
          <p:spPr>
            <a:xfrm>
              <a:off x="4621658" y="2940418"/>
              <a:ext cx="25945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B9BD5"/>
                  </a:solidFill>
                  <a:effectLst/>
                  <a:uLnTx/>
                  <a:uFillTx/>
                  <a:latin typeface="Calibri" panose="020F0502020204030204" pitchFamily="34" charset="0"/>
                  <a:ea typeface="+mn-ea"/>
                  <a:cs typeface="+mn-cs"/>
                </a:rPr>
                <a:t>P</a:t>
              </a:r>
              <a:endParaRPr kumimoji="0" lang="en-US" sz="1600" b="0" i="0" u="none" strike="noStrike" kern="1200" cap="none" spc="0" normalizeH="0" baseline="0" noProof="0" dirty="0">
                <a:ln>
                  <a:noFill/>
                </a:ln>
                <a:solidFill>
                  <a:srgbClr val="5B9BD5"/>
                </a:solidFill>
                <a:effectLst/>
                <a:uLnTx/>
                <a:uFillTx/>
                <a:latin typeface="Calibri" panose="020F0502020204030204" pitchFamily="34" charset="0"/>
                <a:ea typeface="+mn-ea"/>
                <a:cs typeface="+mn-cs"/>
              </a:endParaRPr>
            </a:p>
          </p:txBody>
        </p:sp>
        <p:sp>
          <p:nvSpPr>
            <p:cNvPr id="132" name="Rounded Rectangle 131"/>
            <p:cNvSpPr/>
            <p:nvPr/>
          </p:nvSpPr>
          <p:spPr>
            <a:xfrm>
              <a:off x="4678036" y="2873923"/>
              <a:ext cx="160076" cy="10135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Rounded Rectangle 132"/>
            <p:cNvSpPr/>
            <p:nvPr/>
          </p:nvSpPr>
          <p:spPr>
            <a:xfrm>
              <a:off x="5517300" y="2873923"/>
              <a:ext cx="160076" cy="101351"/>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Rounded Rectangle 133"/>
            <p:cNvSpPr/>
            <p:nvPr/>
          </p:nvSpPr>
          <p:spPr>
            <a:xfrm>
              <a:off x="5909514" y="2873923"/>
              <a:ext cx="160076" cy="1013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TextBox 135"/>
            <p:cNvSpPr txBox="1"/>
            <p:nvPr/>
          </p:nvSpPr>
          <p:spPr>
            <a:xfrm>
              <a:off x="5031204" y="2940418"/>
              <a:ext cx="3726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ED7D31"/>
                  </a:solidFill>
                  <a:effectLst/>
                  <a:uLnTx/>
                  <a:uFillTx/>
                  <a:latin typeface="Calibri" panose="020F0502020204030204" pitchFamily="34" charset="0"/>
                  <a:ea typeface="+mn-ea"/>
                  <a:cs typeface="+mn-cs"/>
                </a:rPr>
                <a:t>Ma</a:t>
              </a:r>
              <a:endParaRPr kumimoji="0" lang="en-US" sz="1050" b="0" i="0" u="none" strike="noStrike" kern="1200" cap="none" spc="0" normalizeH="0" baseline="0" noProof="0" dirty="0">
                <a:ln>
                  <a:noFill/>
                </a:ln>
                <a:solidFill>
                  <a:srgbClr val="ED7D31"/>
                </a:solidFill>
                <a:effectLst/>
                <a:uLnTx/>
                <a:uFillTx/>
                <a:latin typeface="Calibri" panose="020F0502020204030204" pitchFamily="34" charset="0"/>
                <a:ea typeface="+mn-ea"/>
                <a:cs typeface="+mn-cs"/>
              </a:endParaRPr>
            </a:p>
          </p:txBody>
        </p:sp>
        <p:sp>
          <p:nvSpPr>
            <p:cNvPr id="137" name="Rounded Rectangle 136"/>
            <p:cNvSpPr/>
            <p:nvPr/>
          </p:nvSpPr>
          <p:spPr>
            <a:xfrm>
              <a:off x="5105303" y="2873923"/>
              <a:ext cx="160076" cy="101351"/>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TextBox 137"/>
            <p:cNvSpPr txBox="1"/>
            <p:nvPr/>
          </p:nvSpPr>
          <p:spPr>
            <a:xfrm>
              <a:off x="5343903" y="2940418"/>
              <a:ext cx="50218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70AD47"/>
                  </a:solidFill>
                  <a:effectLst/>
                  <a:uLnTx/>
                  <a:uFillTx/>
                  <a:latin typeface="Calibri" panose="020F0502020204030204" pitchFamily="34" charset="0"/>
                  <a:ea typeface="+mn-ea"/>
                  <a:cs typeface="+mn-cs"/>
                </a:rPr>
                <a:t>Me/C</a:t>
              </a:r>
              <a:endParaRPr kumimoji="0" lang="en-US" sz="1050" b="0" i="0" u="none" strike="noStrike" kern="1200" cap="none" spc="0" normalizeH="0" baseline="0" noProof="0" dirty="0">
                <a:ln>
                  <a:noFill/>
                </a:ln>
                <a:solidFill>
                  <a:srgbClr val="70AD47"/>
                </a:solidFill>
                <a:effectLst/>
                <a:uLnTx/>
                <a:uFillTx/>
                <a:latin typeface="Calibri" panose="020F0502020204030204" pitchFamily="34" charset="0"/>
                <a:ea typeface="+mn-ea"/>
                <a:cs typeface="+mn-cs"/>
              </a:endParaRPr>
            </a:p>
          </p:txBody>
        </p:sp>
        <p:sp>
          <p:nvSpPr>
            <p:cNvPr id="139" name="TextBox 138"/>
            <p:cNvSpPr txBox="1"/>
            <p:nvPr/>
          </p:nvSpPr>
          <p:spPr>
            <a:xfrm>
              <a:off x="5849930" y="2940418"/>
              <a:ext cx="2742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C000"/>
                  </a:solidFill>
                  <a:effectLst/>
                  <a:uLnTx/>
                  <a:uFillTx/>
                  <a:latin typeface="Calibri" panose="020F0502020204030204" pitchFamily="34" charset="0"/>
                  <a:ea typeface="+mn-ea"/>
                  <a:cs typeface="+mn-cs"/>
                </a:rPr>
                <a:t>D</a:t>
              </a:r>
              <a:endParaRPr kumimoji="0" lang="en-US" sz="1050" b="0" i="0" u="none" strike="noStrike" kern="1200" cap="none" spc="0" normalizeH="0" baseline="0" noProof="0" dirty="0">
                <a:ln>
                  <a:noFill/>
                </a:ln>
                <a:solidFill>
                  <a:srgbClr val="FFC000"/>
                </a:solidFill>
                <a:effectLst/>
                <a:uLnTx/>
                <a:uFillTx/>
                <a:latin typeface="Calibri" panose="020F0502020204030204" pitchFamily="34" charset="0"/>
                <a:ea typeface="+mn-ea"/>
                <a:cs typeface="+mn-cs"/>
              </a:endParaRPr>
            </a:p>
          </p:txBody>
        </p:sp>
      </p:grpSp>
      <p:grpSp>
        <p:nvGrpSpPr>
          <p:cNvPr id="81" name="Group 139"/>
          <p:cNvGrpSpPr/>
          <p:nvPr/>
        </p:nvGrpSpPr>
        <p:grpSpPr>
          <a:xfrm>
            <a:off x="2901111" y="3261547"/>
            <a:ext cx="582894" cy="101351"/>
            <a:chOff x="5346506" y="3062217"/>
            <a:chExt cx="581604" cy="101351"/>
          </a:xfrm>
        </p:grpSpPr>
        <p:sp>
          <p:nvSpPr>
            <p:cNvPr id="141" name="Rounded Rectangle 140"/>
            <p:cNvSpPr/>
            <p:nvPr/>
          </p:nvSpPr>
          <p:spPr>
            <a:xfrm>
              <a:off x="5346506" y="3062217"/>
              <a:ext cx="160076" cy="10135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4" name="Rounded Rectangle 143"/>
            <p:cNvSpPr/>
            <p:nvPr/>
          </p:nvSpPr>
          <p:spPr>
            <a:xfrm>
              <a:off x="5768034" y="3062217"/>
              <a:ext cx="160076" cy="101351"/>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62" name="제목 1"/>
          <p:cNvSpPr txBox="1">
            <a:spLocks/>
          </p:cNvSpPr>
          <p:nvPr/>
        </p:nvSpPr>
        <p:spPr>
          <a:xfrm>
            <a:off x="0" y="8164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altLang="ko-KR" sz="32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Design of maintaining persistent visibility at Micro-Box, Interconnection, and </a:t>
            </a:r>
            <a:r>
              <a:rPr lang="en-US" altLang="ko-KR" sz="3200" dirty="0" err="1"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SmartX</a:t>
            </a:r>
            <a:r>
              <a:rPr lang="en-US" altLang="ko-KR" sz="32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 Visibility Center.</a:t>
            </a:r>
          </a:p>
          <a:p>
            <a:pPr marL="0" marR="0" lvl="0" indent="0" algn="ctr" defTabSz="685783" rtl="0" eaLnBrk="1" fontAlgn="auto" latinLnBrk="1" hangingPunct="1">
              <a:lnSpc>
                <a:spcPct val="90000"/>
              </a:lnSpc>
              <a:spcBef>
                <a:spcPct val="0"/>
              </a:spcBef>
              <a:spcAft>
                <a:spcPts val="0"/>
              </a:spcAft>
              <a:buClrTx/>
              <a:buSzTx/>
              <a:buFontTx/>
              <a:buNone/>
              <a:tabLst/>
              <a:defRPr/>
            </a:pPr>
            <a:endPar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82" name="Group 162"/>
          <p:cNvGrpSpPr/>
          <p:nvPr/>
        </p:nvGrpSpPr>
        <p:grpSpPr>
          <a:xfrm>
            <a:off x="6323522" y="1066807"/>
            <a:ext cx="582894" cy="101351"/>
            <a:chOff x="5346506" y="3062217"/>
            <a:chExt cx="581604" cy="101351"/>
          </a:xfrm>
        </p:grpSpPr>
        <p:sp>
          <p:nvSpPr>
            <p:cNvPr id="164" name="Rounded Rectangle 163"/>
            <p:cNvSpPr/>
            <p:nvPr/>
          </p:nvSpPr>
          <p:spPr>
            <a:xfrm>
              <a:off x="5346506" y="3062217"/>
              <a:ext cx="160076" cy="10135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Rounded Rectangle 164"/>
            <p:cNvSpPr/>
            <p:nvPr/>
          </p:nvSpPr>
          <p:spPr>
            <a:xfrm>
              <a:off x="5768034" y="3062217"/>
              <a:ext cx="160076" cy="101351"/>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6" name="IoT cloudserve gray logo1.jpg"/>
          <p:cNvPicPr/>
          <p:nvPr/>
        </p:nvPicPr>
        <p:blipFill>
          <a:blip r:embed="rId6"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 xmlns:p14="http://schemas.microsoft.com/office/powerpoint/2010/main" val="3734803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427089" y="1903794"/>
            <a:ext cx="11147489" cy="2111469"/>
          </a:xfrm>
          <a:prstGeom prst="cube">
            <a:avLst>
              <a:gd name="adj" fmla="val 77411"/>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ube 5"/>
          <p:cNvSpPr/>
          <p:nvPr/>
        </p:nvSpPr>
        <p:spPr>
          <a:xfrm>
            <a:off x="427089" y="4255962"/>
            <a:ext cx="11147489" cy="1795244"/>
          </a:xfrm>
          <a:prstGeom prst="cube">
            <a:avLst>
              <a:gd name="adj" fmla="val 77411"/>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427090" y="4255969"/>
            <a:ext cx="6053874" cy="1407953"/>
          </a:xfrm>
          <a:prstGeom prst="parallelogram">
            <a:avLst>
              <a:gd name="adj" fmla="val 98287"/>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5088754" y="4255969"/>
            <a:ext cx="6485822" cy="1407953"/>
          </a:xfrm>
          <a:prstGeom prst="parallelogram">
            <a:avLst>
              <a:gd name="adj" fmla="val 100074"/>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a:off x="460167" y="1914646"/>
            <a:ext cx="6277512" cy="1618141"/>
          </a:xfrm>
          <a:prstGeom prst="parallelogram">
            <a:avLst>
              <a:gd name="adj" fmla="val 98287"/>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arallelogram 10"/>
          <p:cNvSpPr/>
          <p:nvPr/>
        </p:nvSpPr>
        <p:spPr>
          <a:xfrm>
            <a:off x="5109510" y="1854583"/>
            <a:ext cx="6485822" cy="1703798"/>
          </a:xfrm>
          <a:prstGeom prst="parallelogram">
            <a:avLst>
              <a:gd name="adj" fmla="val 100074"/>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p:cNvSpPr/>
          <p:nvPr/>
        </p:nvSpPr>
        <p:spPr>
          <a:xfrm>
            <a:off x="2225649" y="4336980"/>
            <a:ext cx="2357562" cy="1121253"/>
          </a:xfrm>
          <a:prstGeom prst="cloud">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Cloud 12"/>
          <p:cNvSpPr/>
          <p:nvPr/>
        </p:nvSpPr>
        <p:spPr>
          <a:xfrm>
            <a:off x="1988719" y="4606773"/>
            <a:ext cx="1171531" cy="507350"/>
          </a:xfrm>
          <a:prstGeom prst="cloud">
            <a:avLst/>
          </a:prstGeom>
          <a:solidFill>
            <a:schemeClr val="bg1">
              <a:lumMod val="95000"/>
            </a:schemeClr>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sp>
        <p:nvSpPr>
          <p:cNvPr id="14" name="TextBox 13"/>
          <p:cNvSpPr txBox="1"/>
          <p:nvPr/>
        </p:nvSpPr>
        <p:spPr>
          <a:xfrm>
            <a:off x="1840714" y="5298885"/>
            <a:ext cx="874970"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A</a:t>
            </a:r>
          </a:p>
        </p:txBody>
      </p:sp>
      <p:sp>
        <p:nvSpPr>
          <p:cNvPr id="15" name="TextBox 14"/>
          <p:cNvSpPr txBox="1"/>
          <p:nvPr/>
        </p:nvSpPr>
        <p:spPr>
          <a:xfrm>
            <a:off x="4619107" y="5164112"/>
            <a:ext cx="825996"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B</a:t>
            </a:r>
          </a:p>
        </p:txBody>
      </p:sp>
      <p:sp>
        <p:nvSpPr>
          <p:cNvPr id="16" name="TextBox 15"/>
          <p:cNvSpPr txBox="1"/>
          <p:nvPr/>
        </p:nvSpPr>
        <p:spPr>
          <a:xfrm>
            <a:off x="3642058" y="5334209"/>
            <a:ext cx="1025025" cy="184666"/>
          </a:xfrm>
          <a:prstGeom prst="rect">
            <a:avLst/>
          </a:prstGeom>
          <a:solidFill>
            <a:schemeClr val="bg1"/>
          </a:solidFill>
          <a:effectLst>
            <a:softEdge rad="317500"/>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Times New Roman" panose="02020603050405020304" pitchFamily="18" charset="0"/>
                <a:ea typeface="+mn-ea"/>
                <a:cs typeface="Times New Roman" panose="02020603050405020304" pitchFamily="18" charset="0"/>
              </a:rPr>
              <a:t>Site C</a:t>
            </a:r>
          </a:p>
        </p:txBody>
      </p:sp>
      <p:sp>
        <p:nvSpPr>
          <p:cNvPr id="17" name="TextBox 16"/>
          <p:cNvSpPr txBox="1"/>
          <p:nvPr/>
        </p:nvSpPr>
        <p:spPr>
          <a:xfrm>
            <a:off x="1854031" y="4268789"/>
            <a:ext cx="1436710" cy="169277"/>
          </a:xfrm>
          <a:prstGeom prst="rect">
            <a:avLst/>
          </a:prstGeom>
          <a:solidFill>
            <a:schemeClr val="bg1"/>
          </a:solidFill>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Visibility </a:t>
            </a: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a:t>
            </a:r>
          </a:p>
        </p:txBody>
      </p:sp>
      <p:grpSp>
        <p:nvGrpSpPr>
          <p:cNvPr id="2" name="Group 17"/>
          <p:cNvGrpSpPr/>
          <p:nvPr/>
        </p:nvGrpSpPr>
        <p:grpSpPr>
          <a:xfrm>
            <a:off x="1392132" y="4581728"/>
            <a:ext cx="896142" cy="732805"/>
            <a:chOff x="52707" y="2163188"/>
            <a:chExt cx="753741" cy="585516"/>
          </a:xfrm>
        </p:grpSpPr>
        <p:sp>
          <p:nvSpPr>
            <p:cNvPr id="19" name="Oval 1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19"/>
            <p:cNvGrpSpPr/>
            <p:nvPr/>
          </p:nvGrpSpPr>
          <p:grpSpPr>
            <a:xfrm>
              <a:off x="137470" y="2197552"/>
              <a:ext cx="584215" cy="485553"/>
              <a:chOff x="10655349" y="5205357"/>
              <a:chExt cx="1273302" cy="993637"/>
            </a:xfrm>
          </p:grpSpPr>
          <p:grpSp>
            <p:nvGrpSpPr>
              <p:cNvPr id="4" name="그룹 296"/>
              <p:cNvGrpSpPr/>
              <p:nvPr/>
            </p:nvGrpSpPr>
            <p:grpSpPr>
              <a:xfrm>
                <a:off x="10655349" y="5352443"/>
                <a:ext cx="1273302" cy="846551"/>
                <a:chOff x="2576948" y="4803808"/>
                <a:chExt cx="836792" cy="962168"/>
              </a:xfrm>
            </p:grpSpPr>
            <p:pic>
              <p:nvPicPr>
                <p:cNvPr id="2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2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3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3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3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3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3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3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3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7" name="그룹 175"/>
              <p:cNvGrpSpPr/>
              <p:nvPr/>
            </p:nvGrpSpPr>
            <p:grpSpPr>
              <a:xfrm>
                <a:off x="11060194" y="5205357"/>
                <a:ext cx="388359" cy="246328"/>
                <a:chOff x="7901921" y="2733894"/>
                <a:chExt cx="392950" cy="335066"/>
              </a:xfrm>
            </p:grpSpPr>
            <p:sp>
              <p:nvSpPr>
                <p:cNvPr id="2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2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21" name="Oval 2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Cloud 36"/>
          <p:cNvSpPr/>
          <p:nvPr/>
        </p:nvSpPr>
        <p:spPr>
          <a:xfrm>
            <a:off x="2794542" y="5019066"/>
            <a:ext cx="1171531" cy="507350"/>
          </a:xfrm>
          <a:prstGeom prst="cloud">
            <a:avLst/>
          </a:prstGeom>
          <a:solidFill>
            <a:schemeClr val="bg1">
              <a:lumMod val="95000"/>
            </a:schemeClr>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grpSp>
        <p:nvGrpSpPr>
          <p:cNvPr id="18" name="Group 37"/>
          <p:cNvGrpSpPr/>
          <p:nvPr/>
        </p:nvGrpSpPr>
        <p:grpSpPr>
          <a:xfrm>
            <a:off x="2886240" y="5301856"/>
            <a:ext cx="896142" cy="732805"/>
            <a:chOff x="52707" y="2163188"/>
            <a:chExt cx="753741" cy="585516"/>
          </a:xfrm>
        </p:grpSpPr>
        <p:sp>
          <p:nvSpPr>
            <p:cNvPr id="39" name="Oval 3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39"/>
            <p:cNvGrpSpPr/>
            <p:nvPr/>
          </p:nvGrpSpPr>
          <p:grpSpPr>
            <a:xfrm>
              <a:off x="137470" y="2197552"/>
              <a:ext cx="584215" cy="485553"/>
              <a:chOff x="10655349" y="5205357"/>
              <a:chExt cx="1273302" cy="993637"/>
            </a:xfrm>
          </p:grpSpPr>
          <p:grpSp>
            <p:nvGrpSpPr>
              <p:cNvPr id="24" name="그룹 296"/>
              <p:cNvGrpSpPr/>
              <p:nvPr/>
            </p:nvGrpSpPr>
            <p:grpSpPr>
              <a:xfrm>
                <a:off x="10655349" y="5352443"/>
                <a:ext cx="1273302" cy="846551"/>
                <a:chOff x="2576948" y="4803808"/>
                <a:chExt cx="836792" cy="962168"/>
              </a:xfrm>
            </p:grpSpPr>
            <p:pic>
              <p:nvPicPr>
                <p:cNvPr id="4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4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5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5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5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5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5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5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5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25" name="그룹 175"/>
              <p:cNvGrpSpPr/>
              <p:nvPr/>
            </p:nvGrpSpPr>
            <p:grpSpPr>
              <a:xfrm>
                <a:off x="11060194" y="5205357"/>
                <a:ext cx="388359" cy="246328"/>
                <a:chOff x="7901921" y="2733894"/>
                <a:chExt cx="392950" cy="335066"/>
              </a:xfrm>
            </p:grpSpPr>
            <p:sp>
              <p:nvSpPr>
                <p:cNvPr id="4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4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41" name="Oval 4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7" name="Cloud 56"/>
          <p:cNvSpPr/>
          <p:nvPr/>
        </p:nvSpPr>
        <p:spPr>
          <a:xfrm>
            <a:off x="3890966" y="4448195"/>
            <a:ext cx="1171531" cy="507350"/>
          </a:xfrm>
          <a:prstGeom prst="cloud">
            <a:avLst/>
          </a:prstGeom>
          <a:solidFill>
            <a:schemeClr val="bg1">
              <a:lumMod val="95000"/>
            </a:schemeClr>
          </a:solidFill>
          <a:ln>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NREN</a:t>
            </a:r>
            <a:endParaRPr lang="en-US" sz="1050" dirty="0">
              <a:solidFill>
                <a:schemeClr val="tx1"/>
              </a:solidFill>
            </a:endParaRPr>
          </a:p>
        </p:txBody>
      </p:sp>
      <p:grpSp>
        <p:nvGrpSpPr>
          <p:cNvPr id="38" name="Group 57"/>
          <p:cNvGrpSpPr/>
          <p:nvPr/>
        </p:nvGrpSpPr>
        <p:grpSpPr>
          <a:xfrm>
            <a:off x="4636000" y="4365823"/>
            <a:ext cx="896142" cy="732805"/>
            <a:chOff x="52707" y="2163188"/>
            <a:chExt cx="753741" cy="585516"/>
          </a:xfrm>
        </p:grpSpPr>
        <p:sp>
          <p:nvSpPr>
            <p:cNvPr id="59" name="Oval 58"/>
            <p:cNvSpPr/>
            <p:nvPr/>
          </p:nvSpPr>
          <p:spPr>
            <a:xfrm rot="5400000">
              <a:off x="136820" y="2079075"/>
              <a:ext cx="585516" cy="753741"/>
            </a:xfrm>
            <a:prstGeom prst="ellipse">
              <a:avLst/>
            </a:prstGeom>
            <a:solidFill>
              <a:schemeClr val="bg1"/>
            </a:solid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59"/>
            <p:cNvGrpSpPr/>
            <p:nvPr/>
          </p:nvGrpSpPr>
          <p:grpSpPr>
            <a:xfrm>
              <a:off x="137470" y="2197552"/>
              <a:ext cx="584215" cy="485553"/>
              <a:chOff x="10655349" y="5205357"/>
              <a:chExt cx="1273302" cy="993637"/>
            </a:xfrm>
          </p:grpSpPr>
          <p:grpSp>
            <p:nvGrpSpPr>
              <p:cNvPr id="44" name="그룹 296"/>
              <p:cNvGrpSpPr/>
              <p:nvPr/>
            </p:nvGrpSpPr>
            <p:grpSpPr>
              <a:xfrm>
                <a:off x="10655349" y="5352443"/>
                <a:ext cx="1273302" cy="846551"/>
                <a:chOff x="2576948" y="4803808"/>
                <a:chExt cx="836792" cy="962168"/>
              </a:xfrm>
            </p:grpSpPr>
            <p:pic>
              <p:nvPicPr>
                <p:cNvPr id="68" name="Picture 4" descr="C:\Users\sunny\Desktop\제목 없음.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76948" y="4803808"/>
                  <a:ext cx="836792" cy="962168"/>
                </a:xfrm>
                <a:prstGeom prst="rect">
                  <a:avLst/>
                </a:prstGeom>
                <a:noFill/>
                <a:extLst/>
              </p:spPr>
            </p:pic>
            <p:pic>
              <p:nvPicPr>
                <p:cNvPr id="69"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143" y="5153615"/>
                  <a:ext cx="207413" cy="232225"/>
                </a:xfrm>
                <a:prstGeom prst="rect">
                  <a:avLst/>
                </a:prstGeom>
                <a:noFill/>
                <a:extLst/>
              </p:spPr>
            </p:pic>
            <p:pic>
              <p:nvPicPr>
                <p:cNvPr id="70"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155504"/>
                  <a:ext cx="207413" cy="232225"/>
                </a:xfrm>
                <a:prstGeom prst="rect">
                  <a:avLst/>
                </a:prstGeom>
                <a:noFill/>
                <a:extLst/>
              </p:spPr>
            </p:pic>
            <p:pic>
              <p:nvPicPr>
                <p:cNvPr id="71"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656493" y="5331353"/>
                  <a:ext cx="207413" cy="232225"/>
                </a:xfrm>
                <a:prstGeom prst="rect">
                  <a:avLst/>
                </a:prstGeom>
                <a:noFill/>
                <a:extLst/>
              </p:spPr>
            </p:pic>
            <p:pic>
              <p:nvPicPr>
                <p:cNvPr id="72"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877011" y="5331353"/>
                  <a:ext cx="207413" cy="232225"/>
                </a:xfrm>
                <a:prstGeom prst="rect">
                  <a:avLst/>
                </a:prstGeom>
                <a:noFill/>
                <a:extLst/>
              </p:spPr>
            </p:pic>
            <p:pic>
              <p:nvPicPr>
                <p:cNvPr id="73" name="Picture 4" descr="C:\Users\sunny\Desktop\제목 없음.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7878" y="5155504"/>
                  <a:ext cx="207413" cy="232225"/>
                </a:xfrm>
                <a:prstGeom prst="rect">
                  <a:avLst/>
                </a:prstGeom>
                <a:noFill/>
                <a:extLst/>
              </p:spPr>
            </p:pic>
            <p:pic>
              <p:nvPicPr>
                <p:cNvPr id="74"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098228" y="5331353"/>
                  <a:ext cx="207413" cy="232225"/>
                </a:xfrm>
                <a:prstGeom prst="rect">
                  <a:avLst/>
                </a:prstGeom>
                <a:noFill/>
                <a:extLst/>
              </p:spPr>
            </p:pic>
            <p:pic>
              <p:nvPicPr>
                <p:cNvPr id="75" name="Picture 4" descr="C:\Users\sunny\Desktop\제목 없음.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66927" y="4965002"/>
                  <a:ext cx="207413" cy="232225"/>
                </a:xfrm>
                <a:prstGeom prst="rect">
                  <a:avLst/>
                </a:prstGeom>
                <a:noFill/>
                <a:extLst/>
              </p:spPr>
            </p:pic>
            <p:pic>
              <p:nvPicPr>
                <p:cNvPr id="76" name="Picture 4" descr="C:\Users\sunny\Desktop\제목 없음.pn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987444" y="4967242"/>
                  <a:ext cx="207413" cy="232225"/>
                </a:xfrm>
                <a:prstGeom prst="rect">
                  <a:avLst/>
                </a:prstGeom>
                <a:noFill/>
                <a:extLst/>
              </p:spPr>
            </p:pic>
          </p:grpSp>
          <p:grpSp>
            <p:nvGrpSpPr>
              <p:cNvPr id="45" name="그룹 175"/>
              <p:cNvGrpSpPr/>
              <p:nvPr/>
            </p:nvGrpSpPr>
            <p:grpSpPr>
              <a:xfrm>
                <a:off x="11060194" y="5205357"/>
                <a:ext cx="388359" cy="246328"/>
                <a:chOff x="7901921" y="2733894"/>
                <a:chExt cx="392950" cy="335066"/>
              </a:xfrm>
            </p:grpSpPr>
            <p:sp>
              <p:nvSpPr>
                <p:cNvPr id="66" name="모서리가 둥근 직사각형 176"/>
                <p:cNvSpPr/>
                <p:nvPr/>
              </p:nvSpPr>
              <p:spPr>
                <a:xfrm>
                  <a:off x="7901921" y="2733894"/>
                  <a:ext cx="392950" cy="335066"/>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8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67" name="그림 177"/>
                <p:cNvPicPr>
                  <a:picLocks noChangeAspect="1"/>
                </p:cNvPicPr>
                <p:nvPr/>
              </p:nvPicPr>
              <p:blipFill rotWithShape="1">
                <a:blip r:embed="rId4" cstate="print">
                  <a:clrChange>
                    <a:clrFrom>
                      <a:srgbClr val="FFFFFF"/>
                    </a:clrFrom>
                    <a:clrTo>
                      <a:srgbClr val="FFFFFF">
                        <a:alpha val="0"/>
                      </a:srgbClr>
                    </a:clrTo>
                  </a:clrChange>
                </a:blip>
                <a:srcRect b="10549"/>
                <a:stretch/>
              </p:blipFill>
              <p:spPr>
                <a:xfrm>
                  <a:off x="7933234" y="2738269"/>
                  <a:ext cx="347739" cy="326510"/>
                </a:xfrm>
                <a:prstGeom prst="rect">
                  <a:avLst/>
                </a:prstGeom>
                <a:noFill/>
              </p:spPr>
            </p:pic>
          </p:grpSp>
        </p:grpSp>
        <p:sp>
          <p:nvSpPr>
            <p:cNvPr id="61" name="Oval 60"/>
            <p:cNvSpPr/>
            <p:nvPr/>
          </p:nvSpPr>
          <p:spPr>
            <a:xfrm>
              <a:off x="378292" y="259501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10294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650923" y="2309086"/>
              <a:ext cx="114076" cy="10711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p:cNvSpPr/>
          <p:nvPr/>
        </p:nvSpPr>
        <p:spPr>
          <a:xfrm>
            <a:off x="2147888" y="1702616"/>
            <a:ext cx="1119279" cy="307777"/>
          </a:xfrm>
          <a:prstGeom prst="rect">
            <a:avLst/>
          </a:prstGeom>
        </p:spPr>
        <p:txBody>
          <a:bodyPr wrap="none">
            <a:spAutoFit/>
          </a:bodyPr>
          <a:lstStyle/>
          <a:p>
            <a:pPr algn="ctr"/>
            <a:r>
              <a:rPr lang="en-US" sz="1400" b="1" dirty="0" smtClean="0">
                <a:solidFill>
                  <a:srgbClr val="0070C0"/>
                </a:solidFill>
              </a:rPr>
              <a:t>Box-Agent</a:t>
            </a:r>
            <a:endParaRPr lang="en-US" sz="1400" b="1" dirty="0">
              <a:solidFill>
                <a:srgbClr val="0070C0"/>
              </a:solidFill>
            </a:endParaRPr>
          </a:p>
        </p:txBody>
      </p:sp>
      <p:sp>
        <p:nvSpPr>
          <p:cNvPr id="83" name="Flowchart: Terminator 82"/>
          <p:cNvSpPr/>
          <p:nvPr/>
        </p:nvSpPr>
        <p:spPr>
          <a:xfrm>
            <a:off x="3224016" y="2936148"/>
            <a:ext cx="1888435" cy="427379"/>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Measurements + Tracing  </a:t>
            </a:r>
            <a:r>
              <a:rPr lang="en-US" sz="1200" dirty="0">
                <a:solidFill>
                  <a:schemeClr val="tx1"/>
                </a:solidFill>
              </a:rPr>
              <a:t>Collector</a:t>
            </a:r>
          </a:p>
        </p:txBody>
      </p:sp>
      <p:sp>
        <p:nvSpPr>
          <p:cNvPr id="84" name="Flowchart: Terminator 83"/>
          <p:cNvSpPr/>
          <p:nvPr/>
        </p:nvSpPr>
        <p:spPr>
          <a:xfrm>
            <a:off x="1466277" y="2480886"/>
            <a:ext cx="1603027"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Spark+Scala</a:t>
            </a:r>
            <a:endParaRPr lang="en-US" sz="1100" dirty="0" smtClean="0">
              <a:solidFill>
                <a:schemeClr val="tx1"/>
              </a:solidFill>
            </a:endParaRPr>
          </a:p>
          <a:p>
            <a:pPr algn="ctr"/>
            <a:r>
              <a:rPr lang="en-US" sz="1100" dirty="0" smtClean="0">
                <a:solidFill>
                  <a:schemeClr val="tx1"/>
                </a:solidFill>
              </a:rPr>
              <a:t>(flows summarization)</a:t>
            </a:r>
            <a:endParaRPr lang="en-US" sz="1100" dirty="0">
              <a:solidFill>
                <a:schemeClr val="tx1"/>
              </a:solidFill>
            </a:endParaRPr>
          </a:p>
        </p:txBody>
      </p:sp>
      <p:sp>
        <p:nvSpPr>
          <p:cNvPr id="89" name="Flowchart: Terminator 88"/>
          <p:cNvSpPr/>
          <p:nvPr/>
        </p:nvSpPr>
        <p:spPr>
          <a:xfrm>
            <a:off x="4457327" y="2491759"/>
            <a:ext cx="1034344"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JSON</a:t>
            </a:r>
          </a:p>
          <a:p>
            <a:pPr algn="ctr"/>
            <a:r>
              <a:rPr lang="en-US" sz="1100" dirty="0" smtClean="0">
                <a:solidFill>
                  <a:schemeClr val="tx1"/>
                </a:solidFill>
              </a:rPr>
              <a:t>(Parsing)</a:t>
            </a:r>
            <a:endParaRPr lang="en-US" sz="1100" dirty="0">
              <a:solidFill>
                <a:schemeClr val="tx1"/>
              </a:solidFill>
            </a:endParaRPr>
          </a:p>
        </p:txBody>
      </p:sp>
      <p:sp>
        <p:nvSpPr>
          <p:cNvPr id="90" name="Oval 89"/>
          <p:cNvSpPr/>
          <p:nvPr/>
        </p:nvSpPr>
        <p:spPr>
          <a:xfrm>
            <a:off x="1611888" y="1940949"/>
            <a:ext cx="2270216" cy="482805"/>
          </a:xfrm>
          <a:prstGeom prst="ellipse">
            <a:avLst/>
          </a:prstGeom>
          <a:solidFill>
            <a:schemeClr val="bg1">
              <a:lumMod val="95000"/>
            </a:scheme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Terminator 90"/>
          <p:cNvSpPr/>
          <p:nvPr/>
        </p:nvSpPr>
        <p:spPr>
          <a:xfrm>
            <a:off x="2713366" y="2052304"/>
            <a:ext cx="1019400"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ZeroMQ</a:t>
            </a:r>
            <a:endParaRPr lang="en-US" sz="1000" dirty="0">
              <a:solidFill>
                <a:schemeClr val="tx1"/>
              </a:solidFill>
            </a:endParaRPr>
          </a:p>
        </p:txBody>
      </p:sp>
      <p:sp>
        <p:nvSpPr>
          <p:cNvPr id="86" name="Flowchart: Terminator 85"/>
          <p:cNvSpPr/>
          <p:nvPr/>
        </p:nvSpPr>
        <p:spPr>
          <a:xfrm>
            <a:off x="1718266" y="2061096"/>
            <a:ext cx="995101"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Python</a:t>
            </a:r>
            <a:endParaRPr lang="en-US" sz="1000" dirty="0">
              <a:solidFill>
                <a:schemeClr val="tx1"/>
              </a:solidFill>
            </a:endParaRPr>
          </a:p>
        </p:txBody>
      </p:sp>
      <p:cxnSp>
        <p:nvCxnSpPr>
          <p:cNvPr id="94" name="Straight Arrow Connector 93"/>
          <p:cNvCxnSpPr/>
          <p:nvPr/>
        </p:nvCxnSpPr>
        <p:spPr>
          <a:xfrm>
            <a:off x="2884814" y="3131527"/>
            <a:ext cx="27424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16200000">
            <a:off x="4324245" y="2838687"/>
            <a:ext cx="18288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직사각형 69"/>
          <p:cNvSpPr/>
          <p:nvPr/>
        </p:nvSpPr>
        <p:spPr>
          <a:xfrm>
            <a:off x="6523048" y="1404507"/>
            <a:ext cx="1795383" cy="423398"/>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t"/>
          <a:lstStyle/>
          <a:p>
            <a:pPr algn="ctr"/>
            <a:r>
              <a:rPr lang="en-US" altLang="ko-KR" sz="1100" kern="0" dirty="0" smtClean="0">
                <a:latin typeface="Times New Roman" panose="02020603050405020304" pitchFamily="18" charset="0"/>
                <a:cs typeface="Times New Roman" panose="02020603050405020304" pitchFamily="18" charset="0"/>
              </a:rPr>
              <a:t>P + O Center</a:t>
            </a:r>
            <a:endParaRPr lang="ko-KR" altLang="en-US" sz="1100" kern="0" dirty="0">
              <a:latin typeface="Times New Roman" panose="02020603050405020304" pitchFamily="18" charset="0"/>
              <a:cs typeface="Times New Roman" panose="02020603050405020304" pitchFamily="18" charset="0"/>
            </a:endParaRPr>
          </a:p>
        </p:txBody>
      </p:sp>
      <p:sp>
        <p:nvSpPr>
          <p:cNvPr id="104" name="직사각형 69"/>
          <p:cNvSpPr/>
          <p:nvPr/>
        </p:nvSpPr>
        <p:spPr>
          <a:xfrm>
            <a:off x="9395284" y="1384837"/>
            <a:ext cx="1464993" cy="443965"/>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r>
              <a:rPr lang="en-US" altLang="ko-KR" sz="11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 Center + SDN Cont.</a:t>
            </a:r>
            <a:endParaRPr lang="ko-KR" altLang="en-US" sz="11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5" name="직사각형 69"/>
          <p:cNvSpPr/>
          <p:nvPr/>
        </p:nvSpPr>
        <p:spPr>
          <a:xfrm>
            <a:off x="8365641" y="1394255"/>
            <a:ext cx="937379" cy="440453"/>
          </a:xfrm>
          <a:prstGeom prst="rect">
            <a:avLst/>
          </a:prstGeom>
          <a:solidFill>
            <a:schemeClr val="bg1"/>
          </a:solidFill>
          <a:ln w="6350" cap="flat" cmpd="sng" algn="ctr">
            <a:solidFill>
              <a:schemeClr val="tx2">
                <a:lumMod val="40000"/>
                <a:lumOff val="60000"/>
              </a:schemeClr>
            </a:solidFill>
            <a:prstDash val="solid"/>
            <a:miter lim="800000"/>
          </a:ln>
          <a:effectLst>
            <a:outerShdw blurRad="50800" dist="38100" dir="2700000" algn="tl" rotWithShape="0">
              <a:prstClr val="black">
                <a:alpha val="40000"/>
              </a:prstClr>
            </a:outerShdw>
          </a:effectLst>
        </p:spPr>
        <p:txBody>
          <a:bodyPr lIns="0" tIns="0" rIns="0" bIns="0" rtlCol="0" anchor="ctr"/>
          <a:lstStyle/>
          <a:p>
            <a:pPr algn="ctr" defTabSz="457200"/>
            <a:r>
              <a:rPr lang="en-US" altLang="ko-KR"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ID </a:t>
            </a:r>
          </a:p>
          <a:p>
            <a:pPr algn="ctr" defTabSz="457200"/>
            <a:r>
              <a:rPr lang="en-US" altLang="ko-KR"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Center</a:t>
            </a:r>
            <a:endParaRPr lang="ko-KR" altLang="en-US" sz="1000" kern="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6" name="Rounded Rectangle 105"/>
          <p:cNvSpPr/>
          <p:nvPr/>
        </p:nvSpPr>
        <p:spPr>
          <a:xfrm>
            <a:off x="6895602" y="1578903"/>
            <a:ext cx="1094840" cy="153040"/>
          </a:xfrm>
          <a:prstGeom prst="roundRect">
            <a:avLst/>
          </a:prstGeom>
          <a:solidFill>
            <a:schemeClr val="accent1">
              <a:lumMod val="20000"/>
              <a:lumOff val="80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Configuration</a:t>
            </a:r>
          </a:p>
        </p:txBody>
      </p:sp>
      <p:pic>
        <p:nvPicPr>
          <p:cNvPr id="107" name="Picture 2" descr="C:\Users\Muhammad\Desktop\Haneda airport tower.jp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 xmlns:a14="http://schemas.microsoft.com/office/drawing/2010/main" val="0"/>
              </a:ext>
            </a:extLst>
          </a:blip>
          <a:srcRect l="27996" t="11033" r="29069" b="28417"/>
          <a:stretch/>
        </p:blipFill>
        <p:spPr bwMode="auto">
          <a:xfrm>
            <a:off x="10779857" y="1454881"/>
            <a:ext cx="600939" cy="839872"/>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Rectangle 107"/>
          <p:cNvSpPr/>
          <p:nvPr/>
        </p:nvSpPr>
        <p:spPr>
          <a:xfrm>
            <a:off x="6620352" y="1737418"/>
            <a:ext cx="1360109" cy="307777"/>
          </a:xfrm>
          <a:prstGeom prst="rect">
            <a:avLst/>
          </a:prstGeom>
          <a:noFill/>
        </p:spPr>
        <p:txBody>
          <a:bodyPr wrap="none">
            <a:spAutoFit/>
          </a:bodyPr>
          <a:lstStyle/>
          <a:p>
            <a:pPr algn="ctr"/>
            <a:r>
              <a:rPr lang="en-US" sz="1400" b="1" dirty="0" smtClean="0">
                <a:solidFill>
                  <a:srgbClr val="0070C0"/>
                </a:solidFill>
              </a:rPr>
              <a:t>Center-Agent</a:t>
            </a:r>
            <a:endParaRPr lang="en-US" sz="1400" b="1" dirty="0">
              <a:solidFill>
                <a:srgbClr val="0070C0"/>
              </a:solidFill>
            </a:endParaRPr>
          </a:p>
        </p:txBody>
      </p:sp>
      <p:sp>
        <p:nvSpPr>
          <p:cNvPr id="111" name="Flowchart: Terminator 110"/>
          <p:cNvSpPr/>
          <p:nvPr/>
        </p:nvSpPr>
        <p:spPr>
          <a:xfrm>
            <a:off x="7521913" y="2525615"/>
            <a:ext cx="1270494"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Java</a:t>
            </a:r>
          </a:p>
          <a:p>
            <a:pPr algn="ctr"/>
            <a:r>
              <a:rPr lang="en-US" sz="1100" dirty="0" smtClean="0">
                <a:solidFill>
                  <a:schemeClr val="tx1"/>
                </a:solidFill>
              </a:rPr>
              <a:t>(Summarization)</a:t>
            </a:r>
            <a:endParaRPr lang="en-US" sz="1100" dirty="0">
              <a:solidFill>
                <a:schemeClr val="tx1"/>
              </a:solidFill>
            </a:endParaRPr>
          </a:p>
        </p:txBody>
      </p:sp>
      <p:sp>
        <p:nvSpPr>
          <p:cNvPr id="112" name="Flowchart: Terminator 111"/>
          <p:cNvSpPr/>
          <p:nvPr/>
        </p:nvSpPr>
        <p:spPr>
          <a:xfrm>
            <a:off x="8927222" y="2999791"/>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Python/Shell</a:t>
            </a:r>
          </a:p>
          <a:p>
            <a:pPr algn="ctr"/>
            <a:r>
              <a:rPr lang="en-US" sz="1100" dirty="0">
                <a:solidFill>
                  <a:schemeClr val="tx1"/>
                </a:solidFill>
              </a:rPr>
              <a:t>(</a:t>
            </a:r>
            <a:r>
              <a:rPr lang="en-US" sz="1100" dirty="0" smtClean="0">
                <a:solidFill>
                  <a:schemeClr val="tx1"/>
                </a:solidFill>
              </a:rPr>
              <a:t>Validation)</a:t>
            </a:r>
            <a:endParaRPr lang="en-US" sz="1100" dirty="0">
              <a:solidFill>
                <a:schemeClr val="tx1"/>
              </a:solidFill>
            </a:endParaRPr>
          </a:p>
        </p:txBody>
      </p:sp>
      <p:sp>
        <p:nvSpPr>
          <p:cNvPr id="114" name="Flowchart: Terminator 113"/>
          <p:cNvSpPr/>
          <p:nvPr/>
        </p:nvSpPr>
        <p:spPr>
          <a:xfrm>
            <a:off x="7461462" y="2999791"/>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JSON (parsing)</a:t>
            </a:r>
            <a:endParaRPr lang="en-US" sz="1100" dirty="0">
              <a:solidFill>
                <a:schemeClr val="tx1"/>
              </a:solidFill>
            </a:endParaRPr>
          </a:p>
        </p:txBody>
      </p:sp>
      <p:sp>
        <p:nvSpPr>
          <p:cNvPr id="115" name="Oval 114"/>
          <p:cNvSpPr/>
          <p:nvPr/>
        </p:nvSpPr>
        <p:spPr>
          <a:xfrm>
            <a:off x="6204764" y="1956092"/>
            <a:ext cx="2270216" cy="482805"/>
          </a:xfrm>
          <a:prstGeom prst="ellipse">
            <a:avLst/>
          </a:prstGeom>
          <a:solidFill>
            <a:schemeClr val="bg1">
              <a:lumMod val="95000"/>
            </a:schemeClr>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Terminator 115"/>
          <p:cNvSpPr/>
          <p:nvPr/>
        </p:nvSpPr>
        <p:spPr>
          <a:xfrm>
            <a:off x="7306244" y="2067443"/>
            <a:ext cx="1019400"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ZeroMQ</a:t>
            </a:r>
            <a:endParaRPr lang="en-US" sz="1000" dirty="0">
              <a:solidFill>
                <a:schemeClr val="tx1"/>
              </a:solidFill>
            </a:endParaRPr>
          </a:p>
        </p:txBody>
      </p:sp>
      <p:sp>
        <p:nvSpPr>
          <p:cNvPr id="117" name="Flowchart: Terminator 116"/>
          <p:cNvSpPr/>
          <p:nvPr/>
        </p:nvSpPr>
        <p:spPr>
          <a:xfrm>
            <a:off x="6311141" y="2076235"/>
            <a:ext cx="995101" cy="214530"/>
          </a:xfrm>
          <a:prstGeom prst="flowChartTerminator">
            <a:avLst/>
          </a:prstGeom>
          <a:solidFill>
            <a:schemeClr val="bg1"/>
          </a:solidFill>
          <a:ln w="285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Python</a:t>
            </a:r>
            <a:endParaRPr lang="en-US" sz="1000" dirty="0">
              <a:solidFill>
                <a:schemeClr val="tx1"/>
              </a:solidFill>
            </a:endParaRPr>
          </a:p>
        </p:txBody>
      </p:sp>
      <p:cxnSp>
        <p:nvCxnSpPr>
          <p:cNvPr id="118" name="Straight Arrow Connector 117"/>
          <p:cNvCxnSpPr/>
          <p:nvPr/>
        </p:nvCxnSpPr>
        <p:spPr>
          <a:xfrm>
            <a:off x="7119581" y="3143107"/>
            <a:ext cx="27424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rot="16200000">
            <a:off x="9501251" y="2912102"/>
            <a:ext cx="182880"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9395281" y="1149506"/>
            <a:ext cx="2179295" cy="215444"/>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SmartX Playground Tower</a:t>
            </a:r>
          </a:p>
        </p:txBody>
      </p:sp>
      <p:sp>
        <p:nvSpPr>
          <p:cNvPr id="128" name="Flowchart: Terminator 127"/>
          <p:cNvSpPr/>
          <p:nvPr/>
        </p:nvSpPr>
        <p:spPr>
          <a:xfrm>
            <a:off x="6882193" y="5016526"/>
            <a:ext cx="1298166" cy="481139"/>
          </a:xfrm>
          <a:prstGeom prst="flowChartTerminator">
            <a:avLst/>
          </a:prstGeom>
          <a:solidFill>
            <a:schemeClr val="accent4">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Collection and Validation</a:t>
            </a:r>
          </a:p>
        </p:txBody>
      </p:sp>
      <p:sp>
        <p:nvSpPr>
          <p:cNvPr id="129" name="Flowchart: Terminator 128"/>
          <p:cNvSpPr/>
          <p:nvPr/>
        </p:nvSpPr>
        <p:spPr>
          <a:xfrm>
            <a:off x="8751679" y="5008731"/>
            <a:ext cx="1313209" cy="484227"/>
          </a:xfrm>
          <a:prstGeom prst="flowChartTerminator">
            <a:avLst/>
          </a:prstGeom>
          <a:solidFill>
            <a:schemeClr val="bg1"/>
          </a:solidFill>
          <a:ln w="19050">
            <a:prstDash val="solid"/>
          </a:ln>
        </p:spPr>
        <p:style>
          <a:lnRef idx="2">
            <a:schemeClr val="dk1"/>
          </a:lnRef>
          <a:fillRef idx="1">
            <a:schemeClr val="lt1"/>
          </a:fillRef>
          <a:effectRef idx="0">
            <a:schemeClr val="dk1"/>
          </a:effectRef>
          <a:fontRef idx="minor">
            <a:schemeClr val="dk1"/>
          </a:fontRef>
        </p:style>
        <p:txBody>
          <a:bodyPr rtlCol="0" anchor="ctr"/>
          <a:lstStyle/>
          <a:p>
            <a:pPr lvl="0" algn="ctr" latinLnBrk="1">
              <a:defRPr/>
            </a:pPr>
            <a:r>
              <a:rPr lang="en-US" sz="1200" dirty="0">
                <a:solidFill>
                  <a:prstClr val="black"/>
                </a:solidFill>
                <a:latin typeface="Times New Roman" panose="02020603050405020304" pitchFamily="18" charset="0"/>
                <a:cs typeface="Times New Roman" panose="02020603050405020304" pitchFamily="18" charset="0"/>
              </a:rPr>
              <a:t>Integration </a:t>
            </a:r>
            <a:endParaRPr lang="en-US" sz="1200" dirty="0" smtClean="0">
              <a:solidFill>
                <a:prstClr val="black"/>
              </a:solidFill>
              <a:latin typeface="Times New Roman" panose="02020603050405020304" pitchFamily="18" charset="0"/>
              <a:cs typeface="Times New Roman" panose="02020603050405020304" pitchFamily="18" charset="0"/>
            </a:endParaRPr>
          </a:p>
          <a:p>
            <a:pPr lvl="0" algn="ctr" latinLnBrk="1">
              <a:defRPr/>
            </a:pPr>
            <a:r>
              <a:rPr lang="en-US" sz="1200" dirty="0" smtClean="0">
                <a:solidFill>
                  <a:prstClr val="black"/>
                </a:solidFill>
                <a:latin typeface="Times New Roman" panose="02020603050405020304" pitchFamily="18" charset="0"/>
                <a:cs typeface="Times New Roman" panose="02020603050405020304" pitchFamily="18" charset="0"/>
              </a:rPr>
              <a:t>(</a:t>
            </a:r>
            <a:r>
              <a:rPr lang="en-US" sz="1200" dirty="0">
                <a:solidFill>
                  <a:prstClr val="black"/>
                </a:solidFill>
                <a:latin typeface="Times New Roman" panose="02020603050405020304" pitchFamily="18" charset="0"/>
                <a:cs typeface="Times New Roman" panose="02020603050405020304" pitchFamily="18" charset="0"/>
              </a:rPr>
              <a:t>Analytics)</a:t>
            </a:r>
          </a:p>
        </p:txBody>
      </p:sp>
      <p:sp>
        <p:nvSpPr>
          <p:cNvPr id="122" name="Rectangle 121"/>
          <p:cNvSpPr/>
          <p:nvPr/>
        </p:nvSpPr>
        <p:spPr>
          <a:xfrm>
            <a:off x="7264816" y="3759815"/>
            <a:ext cx="2222969" cy="246221"/>
          </a:xfrm>
          <a:prstGeom prst="rect">
            <a:avLst/>
          </a:prstGeom>
        </p:spPr>
        <p:txBody>
          <a:bodyPr wrap="square" lIns="0" tIns="0" rIns="0" bIns="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effectLst/>
                <a:uLnTx/>
                <a:uFillTx/>
                <a:latin typeface="Times New Roman" panose="02020603050405020304" pitchFamily="18" charset="0"/>
                <a:ea typeface="맑은 고딕" panose="020B0503020000020004" pitchFamily="34" charset="-127"/>
                <a:cs typeface="Times New Roman" panose="02020603050405020304" pitchFamily="18" charset="0"/>
              </a:rPr>
              <a:t>SmartX Visibility Center</a:t>
            </a:r>
          </a:p>
        </p:txBody>
      </p:sp>
      <p:sp>
        <p:nvSpPr>
          <p:cNvPr id="80" name="Flowchart: Magnetic Disk 79"/>
          <p:cNvSpPr/>
          <p:nvPr/>
        </p:nvSpPr>
        <p:spPr>
          <a:xfrm>
            <a:off x="8607486" y="1939416"/>
            <a:ext cx="1097284" cy="501713"/>
          </a:xfrm>
          <a:prstGeom prst="flowChartMagneticDisk">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050" dirty="0" smtClean="0">
                <a:solidFill>
                  <a:schemeClr val="tx1"/>
                </a:solidFill>
              </a:rPr>
              <a:t>MongoDB/</a:t>
            </a:r>
          </a:p>
          <a:p>
            <a:pPr algn="ctr"/>
            <a:r>
              <a:rPr lang="en-US" sz="1050" dirty="0" err="1" smtClean="0">
                <a:solidFill>
                  <a:schemeClr val="tx1"/>
                </a:solidFill>
              </a:rPr>
              <a:t>ElasticSearch</a:t>
            </a:r>
            <a:endParaRPr lang="en-US" sz="1050" dirty="0">
              <a:solidFill>
                <a:schemeClr val="tx1"/>
              </a:solidFill>
            </a:endParaRPr>
          </a:p>
        </p:txBody>
      </p:sp>
      <p:sp>
        <p:nvSpPr>
          <p:cNvPr id="142" name="Flowchart: Magnetic Disk 141"/>
          <p:cNvSpPr/>
          <p:nvPr/>
        </p:nvSpPr>
        <p:spPr>
          <a:xfrm>
            <a:off x="6754600" y="4333759"/>
            <a:ext cx="1484675" cy="528963"/>
          </a:xfrm>
          <a:prstGeom prst="flowChartMagneticDisk">
            <a:avLst/>
          </a:prstGeom>
          <a:solidFill>
            <a:schemeClr val="accent2">
              <a:lumMod val="20000"/>
              <a:lumOff val="80000"/>
            </a:scheme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lvl="0" algn="ctr" latinLnBrk="1">
              <a:defRPr/>
            </a:pPr>
            <a:r>
              <a:rPr lang="en-US" sz="1200" dirty="0">
                <a:solidFill>
                  <a:prstClr val="black"/>
                </a:solidFill>
                <a:latin typeface="Times New Roman" panose="02020603050405020304" pitchFamily="18" charset="0"/>
                <a:cs typeface="Times New Roman" panose="02020603050405020304" pitchFamily="18" charset="0"/>
              </a:rPr>
              <a:t>Storage and Staging (</a:t>
            </a:r>
            <a:r>
              <a:rPr lang="en-US" sz="1200" dirty="0" err="1">
                <a:solidFill>
                  <a:prstClr val="black"/>
                </a:solidFill>
                <a:latin typeface="Times New Roman" panose="02020603050405020304" pitchFamily="18" charset="0"/>
                <a:cs typeface="Times New Roman" panose="02020603050405020304" pitchFamily="18" charset="0"/>
              </a:rPr>
              <a:t>DataLake</a:t>
            </a:r>
            <a:r>
              <a:rPr lang="en-US" sz="1200" dirty="0">
                <a:solidFill>
                  <a:prstClr val="black"/>
                </a:solidFill>
                <a:latin typeface="Times New Roman" panose="02020603050405020304" pitchFamily="18" charset="0"/>
                <a:cs typeface="Times New Roman" panose="02020603050405020304" pitchFamily="18" charset="0"/>
              </a:rPr>
              <a:t>)</a:t>
            </a:r>
          </a:p>
        </p:txBody>
      </p:sp>
      <p:sp>
        <p:nvSpPr>
          <p:cNvPr id="143" name="Flowchart: Terminator 142"/>
          <p:cNvSpPr/>
          <p:nvPr/>
        </p:nvSpPr>
        <p:spPr>
          <a:xfrm>
            <a:off x="9828677" y="2001312"/>
            <a:ext cx="1082743" cy="335059"/>
          </a:xfrm>
          <a:prstGeom prst="flowChartTerminator">
            <a:avLst/>
          </a:prstGeom>
          <a:solidFill>
            <a:schemeClr val="accent6">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Kibana</a:t>
            </a:r>
            <a:r>
              <a:rPr kumimoji="0" lang="en-US"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05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mn-ea"/>
                <a:cs typeface="Times New Roman" panose="02020603050405020304" pitchFamily="18" charset="0"/>
              </a:rPr>
              <a:t>NodeJS</a:t>
            </a:r>
            <a:endParaRPr kumimoji="0" lang="en-US" sz="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5" name="Flowchart: Terminator 144"/>
          <p:cNvSpPr/>
          <p:nvPr/>
        </p:nvSpPr>
        <p:spPr>
          <a:xfrm>
            <a:off x="936975" y="2916522"/>
            <a:ext cx="1888435" cy="427379"/>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pPr>
            <a:r>
              <a:rPr lang="en-US" sz="1200" dirty="0">
                <a:solidFill>
                  <a:schemeClr val="tx1"/>
                </a:solidFill>
              </a:rPr>
              <a:t>Measurement</a:t>
            </a:r>
          </a:p>
          <a:p>
            <a:pPr algn="ctr">
              <a:lnSpc>
                <a:spcPts val="1000"/>
              </a:lnSpc>
            </a:pPr>
            <a:r>
              <a:rPr lang="en-US" sz="1200" dirty="0">
                <a:solidFill>
                  <a:schemeClr val="tx1"/>
                </a:solidFill>
              </a:rPr>
              <a:t>+</a:t>
            </a:r>
          </a:p>
          <a:p>
            <a:pPr algn="ctr">
              <a:lnSpc>
                <a:spcPts val="1000"/>
              </a:lnSpc>
            </a:pPr>
            <a:r>
              <a:rPr lang="en-US" sz="1200" dirty="0">
                <a:solidFill>
                  <a:schemeClr val="tx1"/>
                </a:solidFill>
              </a:rPr>
              <a:t>Tracing</a:t>
            </a:r>
          </a:p>
        </p:txBody>
      </p:sp>
      <p:grpSp>
        <p:nvGrpSpPr>
          <p:cNvPr id="58" name="Group 145"/>
          <p:cNvGrpSpPr/>
          <p:nvPr/>
        </p:nvGrpSpPr>
        <p:grpSpPr>
          <a:xfrm>
            <a:off x="4831354" y="1948201"/>
            <a:ext cx="949584" cy="413088"/>
            <a:chOff x="419109" y="2726457"/>
            <a:chExt cx="605758" cy="586280"/>
          </a:xfrm>
          <a:solidFill>
            <a:schemeClr val="accent4">
              <a:lumMod val="20000"/>
              <a:lumOff val="80000"/>
            </a:schemeClr>
          </a:solidFill>
          <a:effectLst>
            <a:outerShdw blurRad="50800" dist="38100" dir="8100000" algn="tr" rotWithShape="0">
              <a:prstClr val="black">
                <a:alpha val="40000"/>
              </a:prstClr>
            </a:outerShdw>
          </a:effectLst>
        </p:grpSpPr>
        <p:sp>
          <p:nvSpPr>
            <p:cNvPr id="147" name="Rectangle 146"/>
            <p:cNvSpPr/>
            <p:nvPr/>
          </p:nvSpPr>
          <p:spPr>
            <a:xfrm>
              <a:off x="499476" y="2726457"/>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8" name="Rectangle 147"/>
            <p:cNvSpPr/>
            <p:nvPr/>
          </p:nvSpPr>
          <p:spPr>
            <a:xfrm>
              <a:off x="456497" y="2782372"/>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49" name="Rectangle 148"/>
            <p:cNvSpPr/>
            <p:nvPr/>
          </p:nvSpPr>
          <p:spPr>
            <a:xfrm>
              <a:off x="419109" y="2844435"/>
              <a:ext cx="525391" cy="468302"/>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1000" dirty="0" smtClean="0">
                  <a:solidFill>
                    <a:schemeClr val="tx1"/>
                  </a:solidFill>
                </a:rPr>
                <a:t>Kafka Producer</a:t>
              </a:r>
              <a:endParaRPr lang="en-US" sz="1000" dirty="0">
                <a:solidFill>
                  <a:schemeClr val="tx1"/>
                </a:solidFill>
              </a:endParaRPr>
            </a:p>
            <a:p>
              <a:pPr algn="ctr"/>
              <a:endParaRPr lang="en-US" sz="1000" dirty="0"/>
            </a:p>
          </p:txBody>
        </p:sp>
      </p:grpSp>
      <p:sp>
        <p:nvSpPr>
          <p:cNvPr id="150" name="Flowchart: Terminator 149"/>
          <p:cNvSpPr/>
          <p:nvPr/>
        </p:nvSpPr>
        <p:spPr>
          <a:xfrm>
            <a:off x="3201485" y="2482979"/>
            <a:ext cx="1040752"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rPr>
              <a:t>Python+Shell</a:t>
            </a:r>
            <a:endParaRPr lang="en-US" sz="1100" dirty="0" smtClean="0">
              <a:solidFill>
                <a:schemeClr val="tx1"/>
              </a:solidFill>
            </a:endParaRPr>
          </a:p>
          <a:p>
            <a:pPr algn="ctr"/>
            <a:r>
              <a:rPr lang="en-US" sz="1100" dirty="0" smtClean="0">
                <a:solidFill>
                  <a:schemeClr val="tx1"/>
                </a:solidFill>
              </a:rPr>
              <a:t>(Formatting)</a:t>
            </a:r>
            <a:endParaRPr lang="en-US" sz="1100" dirty="0">
              <a:solidFill>
                <a:schemeClr val="tx1"/>
              </a:solidFill>
            </a:endParaRPr>
          </a:p>
        </p:txBody>
      </p:sp>
      <p:grpSp>
        <p:nvGrpSpPr>
          <p:cNvPr id="60" name="Group 150"/>
          <p:cNvGrpSpPr/>
          <p:nvPr/>
        </p:nvGrpSpPr>
        <p:grpSpPr>
          <a:xfrm>
            <a:off x="5928752" y="2917940"/>
            <a:ext cx="1070187" cy="413088"/>
            <a:chOff x="419109" y="2726457"/>
            <a:chExt cx="605758" cy="586280"/>
          </a:xfrm>
          <a:solidFill>
            <a:schemeClr val="accent4">
              <a:lumMod val="20000"/>
              <a:lumOff val="80000"/>
            </a:schemeClr>
          </a:solidFill>
          <a:effectLst>
            <a:outerShdw blurRad="50800" dist="38100" dir="8100000" algn="tr" rotWithShape="0">
              <a:prstClr val="black">
                <a:alpha val="40000"/>
              </a:prstClr>
            </a:outerShdw>
          </a:effectLst>
        </p:grpSpPr>
        <p:sp>
          <p:nvSpPr>
            <p:cNvPr id="152" name="Rectangle 151"/>
            <p:cNvSpPr/>
            <p:nvPr/>
          </p:nvSpPr>
          <p:spPr>
            <a:xfrm>
              <a:off x="499476" y="2726457"/>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3" name="Rectangle 152"/>
            <p:cNvSpPr/>
            <p:nvPr/>
          </p:nvSpPr>
          <p:spPr>
            <a:xfrm>
              <a:off x="456497" y="2782372"/>
              <a:ext cx="525391" cy="468301"/>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54" name="Rectangle 153"/>
            <p:cNvSpPr/>
            <p:nvPr/>
          </p:nvSpPr>
          <p:spPr>
            <a:xfrm>
              <a:off x="419109" y="2844435"/>
              <a:ext cx="525391" cy="468302"/>
            </a:xfrm>
            <a:prstGeom prst="rect">
              <a:avLst/>
            </a:prstGeom>
            <a:grpFill/>
            <a:ln w="19050">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schemeClr val="tx1"/>
                </a:solidFill>
              </a:endParaRPr>
            </a:p>
            <a:p>
              <a:pPr algn="ctr"/>
              <a:r>
                <a:rPr lang="en-US" sz="1000" dirty="0" smtClean="0">
                  <a:solidFill>
                    <a:schemeClr val="tx1"/>
                  </a:solidFill>
                </a:rPr>
                <a:t>Kafka Consumer</a:t>
              </a:r>
              <a:endParaRPr lang="en-US" sz="1000" dirty="0">
                <a:solidFill>
                  <a:schemeClr val="tx1"/>
                </a:solidFill>
              </a:endParaRPr>
            </a:p>
            <a:p>
              <a:pPr algn="ctr"/>
              <a:endParaRPr lang="en-US" sz="1000" dirty="0"/>
            </a:p>
          </p:txBody>
        </p:sp>
      </p:grpSp>
      <p:sp>
        <p:nvSpPr>
          <p:cNvPr id="88" name="Rectangle 87"/>
          <p:cNvSpPr/>
          <p:nvPr/>
        </p:nvSpPr>
        <p:spPr>
          <a:xfrm>
            <a:off x="416528" y="1169386"/>
            <a:ext cx="5394366" cy="5079015"/>
          </a:xfrm>
          <a:prstGeom prst="rect">
            <a:avLst/>
          </a:prstGeom>
          <a:noFill/>
          <a:ln w="190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1907852" y="3680209"/>
            <a:ext cx="1997418" cy="338554"/>
          </a:xfrm>
          <a:prstGeom prst="rect">
            <a:avLst/>
          </a:prstGeom>
        </p:spPr>
        <p:txBody>
          <a:bodyPr wrap="square">
            <a:spAutoFit/>
          </a:bodyPr>
          <a:lstStyle/>
          <a:p>
            <a:pPr latinLnBrk="1"/>
            <a:r>
              <a:rPr lang="en-US" sz="1600" b="1" dirty="0">
                <a:latin typeface="Times New Roman" panose="02020603050405020304" pitchFamily="18" charset="0"/>
                <a:ea typeface="맑은 고딕" panose="020B0503020000020004" pitchFamily="34" charset="-127"/>
                <a:cs typeface="Times New Roman" panose="02020603050405020304" pitchFamily="18" charset="0"/>
              </a:rPr>
              <a:t>SmartX Micro-Box</a:t>
            </a:r>
          </a:p>
        </p:txBody>
      </p:sp>
      <p:sp>
        <p:nvSpPr>
          <p:cNvPr id="157" name="Flowchart: Terminator 156"/>
          <p:cNvSpPr/>
          <p:nvPr/>
        </p:nvSpPr>
        <p:spPr>
          <a:xfrm>
            <a:off x="6012323" y="2525615"/>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shell/html</a:t>
            </a:r>
          </a:p>
          <a:p>
            <a:pPr algn="ctr"/>
            <a:r>
              <a:rPr lang="en-US" sz="1100" dirty="0" smtClean="0">
                <a:solidFill>
                  <a:schemeClr val="tx1"/>
                </a:solidFill>
              </a:rPr>
              <a:t>(Reporting)</a:t>
            </a:r>
            <a:endParaRPr lang="en-US" sz="1100" dirty="0">
              <a:solidFill>
                <a:schemeClr val="tx1"/>
              </a:solidFill>
            </a:endParaRPr>
          </a:p>
        </p:txBody>
      </p:sp>
      <p:sp>
        <p:nvSpPr>
          <p:cNvPr id="158" name="Flowchart: Terminator 157"/>
          <p:cNvSpPr/>
          <p:nvPr/>
        </p:nvSpPr>
        <p:spPr>
          <a:xfrm>
            <a:off x="8927222" y="2525615"/>
            <a:ext cx="1330949"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Python/Shell</a:t>
            </a:r>
          </a:p>
          <a:p>
            <a:pPr algn="ctr"/>
            <a:r>
              <a:rPr lang="en-US" sz="1100" dirty="0" smtClean="0">
                <a:solidFill>
                  <a:schemeClr val="tx1"/>
                </a:solidFill>
              </a:rPr>
              <a:t>(Aggregation)</a:t>
            </a:r>
            <a:endParaRPr lang="en-US" sz="1100" dirty="0">
              <a:solidFill>
                <a:schemeClr val="tx1"/>
              </a:solidFill>
            </a:endParaRPr>
          </a:p>
        </p:txBody>
      </p:sp>
      <p:sp>
        <p:nvSpPr>
          <p:cNvPr id="168" name="Rectangle 167"/>
          <p:cNvSpPr/>
          <p:nvPr/>
        </p:nvSpPr>
        <p:spPr>
          <a:xfrm>
            <a:off x="5876920" y="1169386"/>
            <a:ext cx="6079320" cy="5079015"/>
          </a:xfrm>
          <a:prstGeom prst="rect">
            <a:avLst/>
          </a:prstGeom>
          <a:noFill/>
          <a:ln w="19050">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p:cNvSpPr txBox="1"/>
          <p:nvPr/>
        </p:nvSpPr>
        <p:spPr>
          <a:xfrm>
            <a:off x="4822535" y="5743416"/>
            <a:ext cx="2277261" cy="246221"/>
          </a:xfrm>
          <a:prstGeom prst="rect">
            <a:avLst/>
          </a:prstGeom>
          <a:solidFill>
            <a:schemeClr val="bg1">
              <a:lumMod val="95000"/>
            </a:schemeClr>
          </a:solidFill>
          <a:ln>
            <a:noFill/>
          </a:ln>
          <a:effectLst>
            <a:outerShdw blurRad="50800" dist="38100" dir="18900000" algn="bl" rotWithShape="0">
              <a:prstClr val="black">
                <a:alpha val="40000"/>
              </a:prstClr>
            </a:outerShdw>
          </a:effectLst>
        </p:spPr>
        <p:txBody>
          <a:bodyPr wrap="squar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solidFill>
                  <a:srgbClr val="0070C0"/>
                </a:solidFill>
                <a:latin typeface="Times New Roman" panose="02020603050405020304" pitchFamily="18" charset="0"/>
                <a:cs typeface="Times New Roman" panose="02020603050405020304" pitchFamily="18" charset="0"/>
              </a:rPr>
              <a:t>SmartX MVF </a:t>
            </a:r>
            <a:r>
              <a:rPr kumimoji="0" lang="en-US" sz="1600" b="0" i="0" u="none" strike="noStrike" kern="1200" cap="none" spc="0" normalizeH="0" baseline="0" noProof="0" dirty="0" smtClean="0">
                <a:ln>
                  <a:noFill/>
                </a:ln>
                <a:solidFill>
                  <a:srgbClr val="0070C0"/>
                </a:solidFill>
                <a:effectLst/>
                <a:uLnTx/>
                <a:uFillTx/>
                <a:latin typeface="Times New Roman" panose="02020603050405020304" pitchFamily="18" charset="0"/>
                <a:cs typeface="Times New Roman" panose="02020603050405020304" pitchFamily="18" charset="0"/>
              </a:rPr>
              <a:t>Architecture</a:t>
            </a:r>
            <a:endParaRPr kumimoji="0" lang="en-US" sz="1600"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endParaRPr>
          </a:p>
        </p:txBody>
      </p:sp>
      <p:grpSp>
        <p:nvGrpSpPr>
          <p:cNvPr id="64" name="Group 95"/>
          <p:cNvGrpSpPr/>
          <p:nvPr/>
        </p:nvGrpSpPr>
        <p:grpSpPr>
          <a:xfrm>
            <a:off x="4917348" y="3766958"/>
            <a:ext cx="2022808" cy="461665"/>
            <a:chOff x="2577697" y="6223274"/>
            <a:chExt cx="2907123" cy="461665"/>
          </a:xfrm>
          <a:solidFill>
            <a:schemeClr val="accent3">
              <a:lumMod val="20000"/>
              <a:lumOff val="80000"/>
            </a:schemeClr>
          </a:solidFill>
        </p:grpSpPr>
        <p:sp>
          <p:nvSpPr>
            <p:cNvPr id="97" name="Flowchart: Alternate Process 96"/>
            <p:cNvSpPr/>
            <p:nvPr/>
          </p:nvSpPr>
          <p:spPr>
            <a:xfrm>
              <a:off x="2600746" y="6250292"/>
              <a:ext cx="2835214" cy="235365"/>
            </a:xfrm>
            <a:prstGeom prst="flowChartAlternateProcess">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97"/>
            <p:cNvGrpSpPr/>
            <p:nvPr/>
          </p:nvGrpSpPr>
          <p:grpSpPr>
            <a:xfrm>
              <a:off x="2577697" y="6223274"/>
              <a:ext cx="2907123" cy="461665"/>
              <a:chOff x="4558027" y="3255862"/>
              <a:chExt cx="2907123" cy="405713"/>
            </a:xfrm>
            <a:grpFill/>
          </p:grpSpPr>
          <p:grpSp>
            <p:nvGrpSpPr>
              <p:cNvPr id="78" name="Group 98"/>
              <p:cNvGrpSpPr/>
              <p:nvPr/>
            </p:nvGrpSpPr>
            <p:grpSpPr>
              <a:xfrm>
                <a:off x="4558027" y="3273591"/>
                <a:ext cx="2907123" cy="206220"/>
                <a:chOff x="4558027" y="3273591"/>
                <a:chExt cx="2907123" cy="206220"/>
              </a:xfrm>
              <a:grpFill/>
            </p:grpSpPr>
            <p:sp>
              <p:nvSpPr>
                <p:cNvPr id="101" name="Oval 100"/>
                <p:cNvSpPr/>
                <p:nvPr/>
              </p:nvSpPr>
              <p:spPr>
                <a:xfrm>
                  <a:off x="4558027" y="3273591"/>
                  <a:ext cx="111416" cy="198324"/>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2" name="Oval 101"/>
                <p:cNvSpPr/>
                <p:nvPr/>
              </p:nvSpPr>
              <p:spPr>
                <a:xfrm>
                  <a:off x="7362099" y="3286884"/>
                  <a:ext cx="103051" cy="192927"/>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100" name="TextBox 99"/>
              <p:cNvSpPr txBox="1"/>
              <p:nvPr/>
            </p:nvSpPr>
            <p:spPr>
              <a:xfrm>
                <a:off x="4775712" y="3255862"/>
                <a:ext cx="2371544" cy="405713"/>
              </a:xfrm>
              <a:prstGeom prst="rect">
                <a:avLst/>
              </a:prstGeom>
              <a:noFill/>
            </p:spPr>
            <p:txBody>
              <a:bodyPr wrap="square" rtlCol="0">
                <a:spAutoFit/>
              </a:bodyPr>
              <a:lstStyle/>
              <a:p>
                <a:r>
                  <a:rPr lang="en-US" sz="1200" dirty="0" smtClean="0"/>
                  <a:t>Shared message queue</a:t>
                </a:r>
                <a:endParaRPr lang="en-US" sz="1200" dirty="0"/>
              </a:p>
            </p:txBody>
          </p:sp>
        </p:grpSp>
      </p:grpSp>
      <p:sp>
        <p:nvSpPr>
          <p:cNvPr id="169" name="Flowchart: Terminator 168"/>
          <p:cNvSpPr/>
          <p:nvPr/>
        </p:nvSpPr>
        <p:spPr>
          <a:xfrm>
            <a:off x="8738679" y="4376229"/>
            <a:ext cx="1313209" cy="484227"/>
          </a:xfrm>
          <a:prstGeom prst="flowChartTerminator">
            <a:avLst/>
          </a:prstGeom>
          <a:solidFill>
            <a:schemeClr val="accent6">
              <a:lumMod val="20000"/>
              <a:lumOff val="80000"/>
            </a:schemeClr>
          </a:solidFill>
          <a:ln w="19050">
            <a:solidFill>
              <a:schemeClr val="tx1">
                <a:lumMod val="50000"/>
                <a:lumOff val="50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lstStyle/>
          <a:p>
            <a:pPr algn="ctr" latinLnBrk="1"/>
            <a:r>
              <a:rPr lang="en-US" sz="1400" dirty="0" smtClean="0">
                <a:solidFill>
                  <a:prstClr val="black"/>
                </a:solidFill>
                <a:latin typeface="Times New Roman" panose="02020603050405020304" pitchFamily="18" charset="0"/>
                <a:cs typeface="Times New Roman" panose="02020603050405020304" pitchFamily="18" charset="0"/>
              </a:rPr>
              <a:t>Visualization</a:t>
            </a:r>
            <a:endParaRPr lang="en-US" sz="1400" dirty="0">
              <a:solidFill>
                <a:prstClr val="black"/>
              </a:solidFill>
              <a:latin typeface="Times New Roman" panose="02020603050405020304" pitchFamily="18" charset="0"/>
              <a:cs typeface="Times New Roman" panose="02020603050405020304" pitchFamily="18" charset="0"/>
            </a:endParaRPr>
          </a:p>
        </p:txBody>
      </p:sp>
      <p:pic>
        <p:nvPicPr>
          <p:cNvPr id="130" name="Picture 5" descr="Image result for zeromq icon"/>
          <p:cNvPicPr>
            <a:picLocks noChangeAspect="1" noChangeArrowheads="1"/>
          </p:cNvPicPr>
          <p:nvPr/>
        </p:nvPicPr>
        <p:blipFill rotWithShape="1">
          <a:blip r:embed="rId6" cstate="print">
            <a:grayscl/>
            <a:extLst>
              <a:ext uri="{28A0092B-C50C-407E-A947-70E740481C1C}">
                <a14:useLocalDpi xmlns="" xmlns:a14="http://schemas.microsoft.com/office/drawing/2010/main" val="0"/>
              </a:ext>
            </a:extLst>
          </a:blip>
          <a:srcRect l="23581" t="35257" r="23535" b="40934"/>
          <a:stretch/>
        </p:blipFill>
        <p:spPr bwMode="auto">
          <a:xfrm>
            <a:off x="1326700" y="1860567"/>
            <a:ext cx="457081" cy="154378"/>
          </a:xfrm>
          <a:prstGeom prst="rect">
            <a:avLst/>
          </a:prstGeom>
          <a:noFill/>
          <a:extLst>
            <a:ext uri="{909E8E84-426E-40DD-AFC4-6F175D3DCCD1}">
              <a14:hiddenFill xmlns="" xmlns:a14="http://schemas.microsoft.com/office/drawing/2010/main">
                <a:solidFill>
                  <a:srgbClr val="FFFFFF"/>
                </a:solidFill>
              </a14:hiddenFill>
            </a:ext>
          </a:extLst>
        </p:spPr>
      </p:pic>
      <p:pic>
        <p:nvPicPr>
          <p:cNvPr id="131" name="Picture 7" descr="Image result for mongoDB"/>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772876" y="3237453"/>
            <a:ext cx="822746" cy="223547"/>
          </a:xfrm>
          <a:prstGeom prst="rect">
            <a:avLst/>
          </a:prstGeom>
          <a:noFill/>
          <a:extLst>
            <a:ext uri="{909E8E84-426E-40DD-AFC4-6F175D3DCCD1}">
              <a14:hiddenFill xmlns="" xmlns:a14="http://schemas.microsoft.com/office/drawing/2010/main">
                <a:solidFill>
                  <a:srgbClr val="FFFFFF"/>
                </a:solidFill>
              </a14:hiddenFill>
            </a:ext>
          </a:extLst>
        </p:spPr>
      </p:pic>
      <p:pic>
        <p:nvPicPr>
          <p:cNvPr id="132" name="Picture 9" descr="Image result for influxDB"/>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10203517" y="3454373"/>
            <a:ext cx="1188410" cy="440817"/>
          </a:xfrm>
          <a:prstGeom prst="rect">
            <a:avLst/>
          </a:prstGeom>
          <a:noFill/>
          <a:extLst>
            <a:ext uri="{909E8E84-426E-40DD-AFC4-6F175D3DCCD1}">
              <a14:hiddenFill xmlns="" xmlns:a14="http://schemas.microsoft.com/office/drawing/2010/main">
                <a:solidFill>
                  <a:srgbClr val="FFFFFF"/>
                </a:solidFill>
              </a14:hiddenFill>
            </a:ext>
          </a:extLst>
        </p:spPr>
      </p:pic>
      <p:pic>
        <p:nvPicPr>
          <p:cNvPr id="133" name="Picture 2" descr="Image result for kafka icon"/>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769469" y="2031232"/>
            <a:ext cx="822167" cy="411191"/>
          </a:xfrm>
          <a:prstGeom prst="rect">
            <a:avLst/>
          </a:prstGeom>
          <a:noFill/>
          <a:extLst>
            <a:ext uri="{909E8E84-426E-40DD-AFC4-6F175D3DCCD1}">
              <a14:hiddenFill xmlns="" xmlns:a14="http://schemas.microsoft.com/office/drawing/2010/main">
                <a:solidFill>
                  <a:srgbClr val="FFFFFF"/>
                </a:solidFill>
              </a14:hiddenFill>
            </a:ext>
          </a:extLst>
        </p:spPr>
      </p:pic>
      <p:pic>
        <p:nvPicPr>
          <p:cNvPr id="134" name="Picture 2" descr="Image result for scala"/>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62234" y="2445393"/>
            <a:ext cx="679871" cy="278640"/>
          </a:xfrm>
          <a:prstGeom prst="rect">
            <a:avLst/>
          </a:prstGeom>
          <a:noFill/>
          <a:extLst>
            <a:ext uri="{909E8E84-426E-40DD-AFC4-6F175D3DCCD1}">
              <a14:hiddenFill xmlns="" xmlns:a14="http://schemas.microsoft.com/office/drawing/2010/main">
                <a:solidFill>
                  <a:srgbClr val="FFFFFF"/>
                </a:solidFill>
              </a14:hiddenFill>
            </a:ext>
          </a:extLst>
        </p:spPr>
      </p:pic>
      <p:pic>
        <p:nvPicPr>
          <p:cNvPr id="136" name="Picture 4" descr="Image result for java"/>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1150526" y="2816289"/>
            <a:ext cx="230183" cy="421156"/>
          </a:xfrm>
          <a:prstGeom prst="rect">
            <a:avLst/>
          </a:prstGeom>
          <a:noFill/>
          <a:extLst>
            <a:ext uri="{909E8E84-426E-40DD-AFC4-6F175D3DCCD1}">
              <a14:hiddenFill xmlns="" xmlns:a14="http://schemas.microsoft.com/office/drawing/2010/main">
                <a:solidFill>
                  <a:srgbClr val="FFFFFF"/>
                </a:solidFill>
              </a14:hiddenFill>
            </a:ext>
          </a:extLst>
        </p:spPr>
      </p:pic>
      <p:pic>
        <p:nvPicPr>
          <p:cNvPr id="137" name="Picture 2" descr="Image result for kafka icon"/>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11354323" y="2599482"/>
            <a:ext cx="601920" cy="301038"/>
          </a:xfrm>
          <a:prstGeom prst="rect">
            <a:avLst/>
          </a:prstGeom>
          <a:noFill/>
          <a:extLst>
            <a:ext uri="{909E8E84-426E-40DD-AFC4-6F175D3DCCD1}">
              <a14:hiddenFill xmlns="" xmlns:a14="http://schemas.microsoft.com/office/drawing/2010/main">
                <a:solidFill>
                  <a:srgbClr val="FFFFFF"/>
                </a:solidFill>
              </a14:hiddenFill>
            </a:ext>
          </a:extLst>
        </p:spPr>
      </p:pic>
      <p:pic>
        <p:nvPicPr>
          <p:cNvPr id="138" name="Picture 6" descr="Image result for elasticsearch"/>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10038701" y="3706656"/>
            <a:ext cx="819735" cy="426746"/>
          </a:xfrm>
          <a:prstGeom prst="rect">
            <a:avLst/>
          </a:prstGeom>
          <a:noFill/>
          <a:extLst>
            <a:ext uri="{909E8E84-426E-40DD-AFC4-6F175D3DCCD1}">
              <a14:hiddenFill xmlns="" xmlns:a14="http://schemas.microsoft.com/office/drawing/2010/main">
                <a:solidFill>
                  <a:srgbClr val="FFFFFF"/>
                </a:solidFill>
              </a14:hiddenFill>
            </a:ext>
          </a:extLst>
        </p:spPr>
      </p:pic>
      <p:pic>
        <p:nvPicPr>
          <p:cNvPr id="139" name="Picture 8" descr="Image result for spark"/>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290361" y="2747247"/>
            <a:ext cx="570202" cy="303378"/>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44" name="Table 143"/>
          <p:cNvGraphicFramePr>
            <a:graphicFrameLocks noGrp="1"/>
          </p:cNvGraphicFramePr>
          <p:nvPr>
            <p:extLst>
              <p:ext uri="{D42A27DB-BD31-4B8C-83A1-F6EECF244321}">
                <p14:modId xmlns="" xmlns:p14="http://schemas.microsoft.com/office/powerpoint/2010/main" val="563471107"/>
              </p:ext>
            </p:extLst>
          </p:nvPr>
        </p:nvGraphicFramePr>
        <p:xfrm>
          <a:off x="452900" y="3550830"/>
          <a:ext cx="4707269" cy="243840"/>
        </p:xfrm>
        <a:graphic>
          <a:graphicData uri="http://schemas.openxmlformats.org/drawingml/2006/table">
            <a:tbl>
              <a:tblPr firstRow="1" bandRow="1">
                <a:tableStyleId>{5C22544A-7EE6-4342-B048-85BDC9FD1C3A}</a:tableStyleId>
              </a:tblPr>
              <a:tblGrid>
                <a:gridCol w="685721">
                  <a:extLst>
                    <a:ext uri="{9D8B030D-6E8A-4147-A177-3AD203B41FA5}">
                      <a16:colId xmlns="" xmlns:a16="http://schemas.microsoft.com/office/drawing/2014/main" val="1457555197"/>
                    </a:ext>
                  </a:extLst>
                </a:gridCol>
                <a:gridCol w="594377">
                  <a:extLst>
                    <a:ext uri="{9D8B030D-6E8A-4147-A177-3AD203B41FA5}">
                      <a16:colId xmlns="" xmlns:a16="http://schemas.microsoft.com/office/drawing/2014/main" val="1745333557"/>
                    </a:ext>
                  </a:extLst>
                </a:gridCol>
                <a:gridCol w="481926">
                  <a:extLst>
                    <a:ext uri="{9D8B030D-6E8A-4147-A177-3AD203B41FA5}">
                      <a16:colId xmlns="" xmlns:a16="http://schemas.microsoft.com/office/drawing/2014/main" val="3566314187"/>
                    </a:ext>
                  </a:extLst>
                </a:gridCol>
                <a:gridCol w="549934">
                  <a:extLst>
                    <a:ext uri="{9D8B030D-6E8A-4147-A177-3AD203B41FA5}">
                      <a16:colId xmlns="" xmlns:a16="http://schemas.microsoft.com/office/drawing/2014/main" val="1823502362"/>
                    </a:ext>
                  </a:extLst>
                </a:gridCol>
                <a:gridCol w="253280">
                  <a:extLst>
                    <a:ext uri="{9D8B030D-6E8A-4147-A177-3AD203B41FA5}">
                      <a16:colId xmlns="" xmlns:a16="http://schemas.microsoft.com/office/drawing/2014/main" val="2229082134"/>
                    </a:ext>
                  </a:extLst>
                </a:gridCol>
                <a:gridCol w="506024">
                  <a:extLst>
                    <a:ext uri="{9D8B030D-6E8A-4147-A177-3AD203B41FA5}">
                      <a16:colId xmlns="" xmlns:a16="http://schemas.microsoft.com/office/drawing/2014/main" val="463344861"/>
                    </a:ext>
                  </a:extLst>
                </a:gridCol>
                <a:gridCol w="357431">
                  <a:extLst>
                    <a:ext uri="{9D8B030D-6E8A-4147-A177-3AD203B41FA5}">
                      <a16:colId xmlns="" xmlns:a16="http://schemas.microsoft.com/office/drawing/2014/main" val="124846134"/>
                    </a:ext>
                  </a:extLst>
                </a:gridCol>
                <a:gridCol w="403925">
                  <a:extLst>
                    <a:ext uri="{9D8B030D-6E8A-4147-A177-3AD203B41FA5}">
                      <a16:colId xmlns="" xmlns:a16="http://schemas.microsoft.com/office/drawing/2014/main" val="1599917457"/>
                    </a:ext>
                  </a:extLst>
                </a:gridCol>
                <a:gridCol w="495673">
                  <a:extLst>
                    <a:ext uri="{9D8B030D-6E8A-4147-A177-3AD203B41FA5}">
                      <a16:colId xmlns="" xmlns:a16="http://schemas.microsoft.com/office/drawing/2014/main" val="2167811082"/>
                    </a:ext>
                  </a:extLst>
                </a:gridCol>
                <a:gridCol w="378978">
                  <a:extLst>
                    <a:ext uri="{9D8B030D-6E8A-4147-A177-3AD203B41FA5}">
                      <a16:colId xmlns="" xmlns:a16="http://schemas.microsoft.com/office/drawing/2014/main" val="2978854085"/>
                    </a:ext>
                  </a:extLst>
                </a:gridCol>
              </a:tblGrid>
              <a:tr h="166517">
                <a:tc>
                  <a:txBody>
                    <a:bodyPr/>
                    <a:lstStyle/>
                    <a:p>
                      <a:r>
                        <a:rPr lang="en-US" sz="800" dirty="0" err="1" smtClean="0">
                          <a:solidFill>
                            <a:schemeClr val="tx1"/>
                          </a:solidFill>
                        </a:rPr>
                        <a:t>perfSONAR</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Kubernetes</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IO Visor</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ko-KR" sz="800" dirty="0" err="1" smtClean="0">
                          <a:solidFill>
                            <a:schemeClr val="tx1"/>
                          </a:solidFill>
                        </a:rPr>
                        <a:t>Collectd</a:t>
                      </a:r>
                      <a:endParaRPr lang="en-US" altLang="ko-KR"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FTP</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err="1" smtClean="0">
                          <a:solidFill>
                            <a:schemeClr val="tx1"/>
                          </a:solidFill>
                        </a:rPr>
                        <a:t>ZeroMQ</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Kafka</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Python</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Spark</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800" dirty="0" smtClean="0">
                          <a:solidFill>
                            <a:schemeClr val="tx1"/>
                          </a:solidFill>
                        </a:rPr>
                        <a:t>Java</a:t>
                      </a:r>
                      <a:endParaRPr lang="en-US" sz="800"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2194693022"/>
                  </a:ext>
                </a:extLst>
              </a:tr>
            </a:tbl>
          </a:graphicData>
        </a:graphic>
      </p:graphicFrame>
      <p:graphicFrame>
        <p:nvGraphicFramePr>
          <p:cNvPr id="155" name="Table 154"/>
          <p:cNvGraphicFramePr>
            <a:graphicFrameLocks noGrp="1"/>
          </p:cNvGraphicFramePr>
          <p:nvPr>
            <p:extLst>
              <p:ext uri="{D42A27DB-BD31-4B8C-83A1-F6EECF244321}">
                <p14:modId xmlns="" xmlns:p14="http://schemas.microsoft.com/office/powerpoint/2010/main" val="4254374672"/>
              </p:ext>
            </p:extLst>
          </p:nvPr>
        </p:nvGraphicFramePr>
        <p:xfrm>
          <a:off x="5176521" y="3565209"/>
          <a:ext cx="4726198" cy="243840"/>
        </p:xfrm>
        <a:graphic>
          <a:graphicData uri="http://schemas.openxmlformats.org/drawingml/2006/table">
            <a:tbl>
              <a:tblPr firstRow="1" bandRow="1">
                <a:tableStyleId>{5C22544A-7EE6-4342-B048-85BDC9FD1C3A}</a:tableStyleId>
              </a:tblPr>
              <a:tblGrid>
                <a:gridCol w="541474">
                  <a:extLst>
                    <a:ext uri="{9D8B030D-6E8A-4147-A177-3AD203B41FA5}">
                      <a16:colId xmlns="" xmlns:a16="http://schemas.microsoft.com/office/drawing/2014/main" val="1457555197"/>
                    </a:ext>
                  </a:extLst>
                </a:gridCol>
                <a:gridCol w="469949">
                  <a:extLst>
                    <a:ext uri="{9D8B030D-6E8A-4147-A177-3AD203B41FA5}">
                      <a16:colId xmlns="" xmlns:a16="http://schemas.microsoft.com/office/drawing/2014/main" val="1745333557"/>
                    </a:ext>
                  </a:extLst>
                </a:gridCol>
                <a:gridCol w="347445">
                  <a:extLst>
                    <a:ext uri="{9D8B030D-6E8A-4147-A177-3AD203B41FA5}">
                      <a16:colId xmlns="" xmlns:a16="http://schemas.microsoft.com/office/drawing/2014/main" val="1045380596"/>
                    </a:ext>
                  </a:extLst>
                </a:gridCol>
                <a:gridCol w="408818">
                  <a:extLst>
                    <a:ext uri="{9D8B030D-6E8A-4147-A177-3AD203B41FA5}">
                      <a16:colId xmlns="" xmlns:a16="http://schemas.microsoft.com/office/drawing/2014/main" val="3566314187"/>
                    </a:ext>
                  </a:extLst>
                </a:gridCol>
                <a:gridCol w="228302">
                  <a:extLst>
                    <a:ext uri="{9D8B030D-6E8A-4147-A177-3AD203B41FA5}">
                      <a16:colId xmlns="" xmlns:a16="http://schemas.microsoft.com/office/drawing/2014/main" val="1823502362"/>
                    </a:ext>
                  </a:extLst>
                </a:gridCol>
                <a:gridCol w="445983">
                  <a:extLst>
                    <a:ext uri="{9D8B030D-6E8A-4147-A177-3AD203B41FA5}">
                      <a16:colId xmlns="" xmlns:a16="http://schemas.microsoft.com/office/drawing/2014/main" val="2229082134"/>
                    </a:ext>
                  </a:extLst>
                </a:gridCol>
                <a:gridCol w="674284">
                  <a:extLst>
                    <a:ext uri="{9D8B030D-6E8A-4147-A177-3AD203B41FA5}">
                      <a16:colId xmlns="" xmlns:a16="http://schemas.microsoft.com/office/drawing/2014/main" val="3117765513"/>
                    </a:ext>
                  </a:extLst>
                </a:gridCol>
                <a:gridCol w="849494">
                  <a:extLst>
                    <a:ext uri="{9D8B030D-6E8A-4147-A177-3AD203B41FA5}">
                      <a16:colId xmlns="" xmlns:a16="http://schemas.microsoft.com/office/drawing/2014/main" val="463344861"/>
                    </a:ext>
                  </a:extLst>
                </a:gridCol>
                <a:gridCol w="398444">
                  <a:extLst>
                    <a:ext uri="{9D8B030D-6E8A-4147-A177-3AD203B41FA5}">
                      <a16:colId xmlns="" xmlns:a16="http://schemas.microsoft.com/office/drawing/2014/main" val="124846134"/>
                    </a:ext>
                  </a:extLst>
                </a:gridCol>
                <a:gridCol w="362005">
                  <a:extLst>
                    <a:ext uri="{9D8B030D-6E8A-4147-A177-3AD203B41FA5}">
                      <a16:colId xmlns="" xmlns:a16="http://schemas.microsoft.com/office/drawing/2014/main" val="2978854085"/>
                    </a:ext>
                  </a:extLst>
                </a:gridCol>
              </a:tblGrid>
              <a:tr h="159371">
                <a:tc>
                  <a:txBody>
                    <a:bodyPr/>
                    <a:lstStyle/>
                    <a:p>
                      <a:r>
                        <a:rPr lang="en-US" sz="800" b="1" dirty="0" smtClean="0">
                          <a:solidFill>
                            <a:schemeClr val="tx1"/>
                          </a:solidFill>
                        </a:rPr>
                        <a:t>MongoDB</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err="1" smtClean="0">
                          <a:solidFill>
                            <a:schemeClr val="tx1"/>
                          </a:solidFill>
                        </a:rPr>
                        <a:t>InfluxDB</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smtClean="0">
                          <a:solidFill>
                            <a:schemeClr val="tx1"/>
                          </a:solidFill>
                        </a:rPr>
                        <a:t>Spark</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err="1" smtClean="0">
                          <a:solidFill>
                            <a:schemeClr val="tx1"/>
                          </a:solidFill>
                        </a:rPr>
                        <a:t>NodeJs</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800" b="1" dirty="0" err="1" smtClean="0">
                          <a:solidFill>
                            <a:schemeClr val="tx1"/>
                          </a:solidFill>
                        </a:rPr>
                        <a:t>git</a:t>
                      </a:r>
                      <a:endParaRPr lang="en-US" altLang="ko-KR"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err="1" smtClean="0">
                          <a:solidFill>
                            <a:schemeClr val="tx1"/>
                          </a:solidFill>
                        </a:rPr>
                        <a:t>ZeroMQ</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err="1" smtClean="0">
                          <a:solidFill>
                            <a:schemeClr val="tx1"/>
                          </a:solidFill>
                        </a:rPr>
                        <a:t>ElasticSearch</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smtClean="0">
                          <a:solidFill>
                            <a:schemeClr val="tx1"/>
                          </a:solidFill>
                        </a:rPr>
                        <a:t>Zookeeper/Kafka</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smtClean="0">
                          <a:solidFill>
                            <a:schemeClr val="tx1"/>
                          </a:solidFill>
                        </a:rPr>
                        <a:t>Python</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tc>
                  <a:txBody>
                    <a:bodyPr/>
                    <a:lstStyle/>
                    <a:p>
                      <a:r>
                        <a:rPr lang="en-US" sz="800" b="1" dirty="0" err="1" smtClean="0">
                          <a:solidFill>
                            <a:schemeClr val="tx1"/>
                          </a:solidFill>
                        </a:rPr>
                        <a:t>wget</a:t>
                      </a:r>
                      <a:endParaRPr lang="en-US" sz="800" b="1" dirty="0">
                        <a:solidFill>
                          <a:schemeClr val="tx1"/>
                        </a:solidFill>
                      </a:endParaRPr>
                    </a:p>
                  </a:txBody>
                  <a:tcPr marL="45709" marR="45709" marT="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2194693022"/>
                  </a:ext>
                </a:extLst>
              </a:tr>
            </a:tbl>
          </a:graphicData>
        </a:graphic>
      </p:graphicFrame>
      <p:sp>
        <p:nvSpPr>
          <p:cNvPr id="159" name="Flowchart: Terminator 158"/>
          <p:cNvSpPr/>
          <p:nvPr/>
        </p:nvSpPr>
        <p:spPr>
          <a:xfrm>
            <a:off x="3941897" y="1999780"/>
            <a:ext cx="779685" cy="305595"/>
          </a:xfrm>
          <a:prstGeom prst="flowChartTerminator">
            <a:avLst/>
          </a:prstGeom>
          <a:solidFill>
            <a:schemeClr val="bg1"/>
          </a:solidFill>
          <a:ln w="2857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Temporary</a:t>
            </a:r>
          </a:p>
          <a:p>
            <a:pPr algn="ctr"/>
            <a:r>
              <a:rPr lang="en-US" sz="900" dirty="0" smtClean="0">
                <a:solidFill>
                  <a:schemeClr val="tx1"/>
                </a:solidFill>
              </a:rPr>
              <a:t>Storage</a:t>
            </a:r>
            <a:endParaRPr lang="en-US" sz="900" dirty="0">
              <a:solidFill>
                <a:schemeClr val="tx1"/>
              </a:solidFill>
            </a:endParaRPr>
          </a:p>
        </p:txBody>
      </p:sp>
      <p:sp>
        <p:nvSpPr>
          <p:cNvPr id="140" name="제목 1"/>
          <p:cNvSpPr txBox="1">
            <a:spLocks/>
          </p:cNvSpPr>
          <p:nvPr/>
        </p:nvSpPr>
        <p:spPr>
          <a:xfrm>
            <a:off x="0" y="8164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altLang="ko-KR" sz="32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Implementation of maintaining persistent visibility at Micro-Box, Interconnection, and </a:t>
            </a:r>
            <a:r>
              <a:rPr lang="en-US" altLang="ko-KR" sz="3200" dirty="0" err="1"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SmartX</a:t>
            </a:r>
            <a:r>
              <a:rPr lang="en-US" altLang="ko-KR" sz="3200" dirty="0" smtClean="0">
                <a:solidFill>
                  <a:prstClr val="black"/>
                </a:solidFill>
                <a:latin typeface="Times New Roman" panose="02020603050405020304" pitchFamily="18" charset="0"/>
                <a:ea typeface="맑은 고딕" panose="020B0503020000020004" pitchFamily="50" charset="-127"/>
                <a:cs typeface="Times New Roman" panose="02020603050405020304" pitchFamily="18" charset="0"/>
              </a:rPr>
              <a:t> Visibility Center.</a:t>
            </a:r>
          </a:p>
          <a:p>
            <a:pPr marL="0" marR="0" lvl="0" indent="0" algn="ctr" defTabSz="685783" rtl="0" eaLnBrk="1" fontAlgn="auto" latinLnBrk="1" hangingPunct="1">
              <a:lnSpc>
                <a:spcPct val="90000"/>
              </a:lnSpc>
              <a:spcBef>
                <a:spcPct val="0"/>
              </a:spcBef>
              <a:spcAft>
                <a:spcPts val="0"/>
              </a:spcAft>
              <a:buClrTx/>
              <a:buSzTx/>
              <a:buFontTx/>
              <a:buNone/>
              <a:tabLst/>
              <a:defRPr/>
            </a:pPr>
            <a:endParaRPr kumimoji="0" lang="en-US" altLang="ko-KR"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nvGrpSpPr>
          <p:cNvPr id="79" name="Group 140"/>
          <p:cNvGrpSpPr/>
          <p:nvPr/>
        </p:nvGrpSpPr>
        <p:grpSpPr>
          <a:xfrm>
            <a:off x="4414297" y="1203596"/>
            <a:ext cx="1505821" cy="320411"/>
            <a:chOff x="4621658" y="2873923"/>
            <a:chExt cx="1502486" cy="320411"/>
          </a:xfrm>
        </p:grpSpPr>
        <p:sp>
          <p:nvSpPr>
            <p:cNvPr id="146" name="TextBox 145"/>
            <p:cNvSpPr txBox="1"/>
            <p:nvPr/>
          </p:nvSpPr>
          <p:spPr>
            <a:xfrm>
              <a:off x="4621658" y="2940418"/>
              <a:ext cx="25945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B9BD5"/>
                  </a:solidFill>
                  <a:effectLst/>
                  <a:uLnTx/>
                  <a:uFillTx/>
                  <a:latin typeface="Calibri" panose="020F0502020204030204" pitchFamily="34" charset="0"/>
                  <a:ea typeface="+mn-ea"/>
                  <a:cs typeface="+mn-cs"/>
                </a:rPr>
                <a:t>P</a:t>
              </a:r>
              <a:endParaRPr kumimoji="0" lang="en-US" sz="1600" b="0" i="0" u="none" strike="noStrike" kern="1200" cap="none" spc="0" normalizeH="0" baseline="0" noProof="0" dirty="0">
                <a:ln>
                  <a:noFill/>
                </a:ln>
                <a:solidFill>
                  <a:srgbClr val="5B9BD5"/>
                </a:solidFill>
                <a:effectLst/>
                <a:uLnTx/>
                <a:uFillTx/>
                <a:latin typeface="Calibri" panose="020F0502020204030204" pitchFamily="34" charset="0"/>
                <a:ea typeface="+mn-ea"/>
                <a:cs typeface="+mn-cs"/>
              </a:endParaRPr>
            </a:p>
          </p:txBody>
        </p:sp>
        <p:sp>
          <p:nvSpPr>
            <p:cNvPr id="151" name="Rounded Rectangle 150"/>
            <p:cNvSpPr/>
            <p:nvPr/>
          </p:nvSpPr>
          <p:spPr>
            <a:xfrm>
              <a:off x="4678036" y="2873923"/>
              <a:ext cx="160076" cy="10135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0" name="Rounded Rectangle 159"/>
            <p:cNvSpPr/>
            <p:nvPr/>
          </p:nvSpPr>
          <p:spPr>
            <a:xfrm>
              <a:off x="5517300" y="2873923"/>
              <a:ext cx="160076" cy="101351"/>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Rounded Rectangle 160"/>
            <p:cNvSpPr/>
            <p:nvPr/>
          </p:nvSpPr>
          <p:spPr>
            <a:xfrm>
              <a:off x="5909514" y="2873923"/>
              <a:ext cx="160076" cy="1013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TextBox 161"/>
            <p:cNvSpPr txBox="1"/>
            <p:nvPr/>
          </p:nvSpPr>
          <p:spPr>
            <a:xfrm>
              <a:off x="5031204" y="2940418"/>
              <a:ext cx="37261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ED7D31"/>
                  </a:solidFill>
                  <a:effectLst/>
                  <a:uLnTx/>
                  <a:uFillTx/>
                  <a:latin typeface="Calibri" panose="020F0502020204030204" pitchFamily="34" charset="0"/>
                  <a:ea typeface="+mn-ea"/>
                  <a:cs typeface="+mn-cs"/>
                </a:rPr>
                <a:t>Ma</a:t>
              </a:r>
              <a:endParaRPr kumimoji="0" lang="en-US" sz="1050" b="0" i="0" u="none" strike="noStrike" kern="1200" cap="none" spc="0" normalizeH="0" baseline="0" noProof="0" dirty="0">
                <a:ln>
                  <a:noFill/>
                </a:ln>
                <a:solidFill>
                  <a:srgbClr val="ED7D31"/>
                </a:solidFill>
                <a:effectLst/>
                <a:uLnTx/>
                <a:uFillTx/>
                <a:latin typeface="Calibri" panose="020F0502020204030204" pitchFamily="34" charset="0"/>
                <a:ea typeface="+mn-ea"/>
                <a:cs typeface="+mn-cs"/>
              </a:endParaRPr>
            </a:p>
          </p:txBody>
        </p:sp>
        <p:sp>
          <p:nvSpPr>
            <p:cNvPr id="163" name="Rounded Rectangle 162"/>
            <p:cNvSpPr/>
            <p:nvPr/>
          </p:nvSpPr>
          <p:spPr>
            <a:xfrm>
              <a:off x="5105303" y="2873923"/>
              <a:ext cx="160076" cy="101351"/>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4" name="TextBox 163"/>
            <p:cNvSpPr txBox="1"/>
            <p:nvPr/>
          </p:nvSpPr>
          <p:spPr>
            <a:xfrm>
              <a:off x="5343903" y="2940418"/>
              <a:ext cx="50218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70AD47"/>
                  </a:solidFill>
                  <a:effectLst/>
                  <a:uLnTx/>
                  <a:uFillTx/>
                  <a:latin typeface="Calibri" panose="020F0502020204030204" pitchFamily="34" charset="0"/>
                  <a:ea typeface="+mn-ea"/>
                  <a:cs typeface="+mn-cs"/>
                </a:rPr>
                <a:t>Me/C</a:t>
              </a:r>
              <a:endParaRPr kumimoji="0" lang="en-US" sz="1050" b="0" i="0" u="none" strike="noStrike" kern="1200" cap="none" spc="0" normalizeH="0" baseline="0" noProof="0" dirty="0">
                <a:ln>
                  <a:noFill/>
                </a:ln>
                <a:solidFill>
                  <a:srgbClr val="70AD47"/>
                </a:solidFill>
                <a:effectLst/>
                <a:uLnTx/>
                <a:uFillTx/>
                <a:latin typeface="Calibri" panose="020F0502020204030204" pitchFamily="34" charset="0"/>
                <a:ea typeface="+mn-ea"/>
                <a:cs typeface="+mn-cs"/>
              </a:endParaRPr>
            </a:p>
          </p:txBody>
        </p:sp>
        <p:sp>
          <p:nvSpPr>
            <p:cNvPr id="165" name="TextBox 164"/>
            <p:cNvSpPr txBox="1"/>
            <p:nvPr/>
          </p:nvSpPr>
          <p:spPr>
            <a:xfrm>
              <a:off x="5849930" y="2940418"/>
              <a:ext cx="27421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C000"/>
                  </a:solidFill>
                  <a:effectLst/>
                  <a:uLnTx/>
                  <a:uFillTx/>
                  <a:latin typeface="Calibri" panose="020F0502020204030204" pitchFamily="34" charset="0"/>
                  <a:ea typeface="+mn-ea"/>
                  <a:cs typeface="+mn-cs"/>
                </a:rPr>
                <a:t>D</a:t>
              </a:r>
              <a:endParaRPr kumimoji="0" lang="en-US" sz="1050" b="0" i="0" u="none" strike="noStrike" kern="1200" cap="none" spc="0" normalizeH="0" baseline="0" noProof="0" dirty="0">
                <a:ln>
                  <a:noFill/>
                </a:ln>
                <a:solidFill>
                  <a:srgbClr val="FFC000"/>
                </a:solidFill>
                <a:effectLst/>
                <a:uLnTx/>
                <a:uFillTx/>
                <a:latin typeface="Calibri" panose="020F0502020204030204" pitchFamily="34" charset="0"/>
                <a:ea typeface="+mn-ea"/>
                <a:cs typeface="+mn-cs"/>
              </a:endParaRPr>
            </a:p>
          </p:txBody>
        </p:sp>
      </p:grpSp>
      <p:grpSp>
        <p:nvGrpSpPr>
          <p:cNvPr id="81" name="Group 165"/>
          <p:cNvGrpSpPr/>
          <p:nvPr/>
        </p:nvGrpSpPr>
        <p:grpSpPr>
          <a:xfrm>
            <a:off x="6323522" y="1219207"/>
            <a:ext cx="582894" cy="101351"/>
            <a:chOff x="5346506" y="3062217"/>
            <a:chExt cx="581604" cy="101351"/>
          </a:xfrm>
        </p:grpSpPr>
        <p:sp>
          <p:nvSpPr>
            <p:cNvPr id="167" name="Rounded Rectangle 166"/>
            <p:cNvSpPr/>
            <p:nvPr/>
          </p:nvSpPr>
          <p:spPr>
            <a:xfrm>
              <a:off x="5346506" y="3062217"/>
              <a:ext cx="160076" cy="10135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Rounded Rectangle 169"/>
            <p:cNvSpPr/>
            <p:nvPr/>
          </p:nvSpPr>
          <p:spPr>
            <a:xfrm>
              <a:off x="5768034" y="3062217"/>
              <a:ext cx="160076" cy="101351"/>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6" name="IoT cloudserve gray logo1.jpg"/>
          <p:cNvPicPr/>
          <p:nvPr/>
        </p:nvPicPr>
        <p:blipFill>
          <a:blip r:embed="rId15"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 xmlns:p14="http://schemas.microsoft.com/office/powerpoint/2010/main" val="3611836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3200" dirty="0"/>
          </a:p>
        </p:txBody>
      </p:sp>
      <p:graphicFrame>
        <p:nvGraphicFramePr>
          <p:cNvPr id="8" name="Content Placeholder 7"/>
          <p:cNvGraphicFramePr>
            <a:graphicFrameLocks noGrp="1"/>
          </p:cNvGraphicFramePr>
          <p:nvPr>
            <p:ph idx="1"/>
          </p:nvPr>
        </p:nvGraphicFramePr>
        <p:xfrm>
          <a:off x="152400" y="1447800"/>
          <a:ext cx="11961812" cy="4082301"/>
        </p:xfrm>
        <a:graphic>
          <a:graphicData uri="http://schemas.openxmlformats.org/drawingml/2006/table">
            <a:tbl>
              <a:tblPr/>
              <a:tblGrid>
                <a:gridCol w="1312881"/>
                <a:gridCol w="3705244"/>
                <a:gridCol w="4055347"/>
                <a:gridCol w="2888340"/>
              </a:tblGrid>
              <a:tr h="470900">
                <a:tc>
                  <a:txBody>
                    <a:bodyPr/>
                    <a:lstStyle/>
                    <a:p>
                      <a:pPr marL="63500" marR="0">
                        <a:spcBef>
                          <a:spcPts val="0"/>
                        </a:spcBef>
                        <a:spcAft>
                          <a:spcPts val="0"/>
                        </a:spcAft>
                      </a:pPr>
                      <a:r>
                        <a:rPr lang="en-US" sz="2000" b="1" dirty="0">
                          <a:latin typeface="Times New Roman"/>
                          <a:ea typeface="Times New Roman"/>
                          <a:cs typeface="Arial"/>
                        </a:rPr>
                        <a:t>Layer</a:t>
                      </a:r>
                      <a:endParaRPr lang="en-US" sz="2000" dirty="0">
                        <a:latin typeface="Calibri"/>
                        <a:ea typeface="Calibri"/>
                        <a:cs typeface="Arial"/>
                      </a:endParaRPr>
                    </a:p>
                  </a:txBody>
                  <a:tcPr marL="0" marR="0" marT="0" marB="0" anchor="b">
                    <a:lnL>
                      <a:noFill/>
                    </a:lnL>
                    <a:lnR>
                      <a:noFill/>
                    </a:lnR>
                    <a:lnT>
                      <a:noFill/>
                    </a:lnT>
                    <a:lnB>
                      <a:noFill/>
                    </a:lnB>
                    <a:solidFill>
                      <a:srgbClr val="CCCCCC"/>
                    </a:solidFill>
                  </a:tcPr>
                </a:tc>
                <a:tc>
                  <a:txBody>
                    <a:bodyPr/>
                    <a:lstStyle/>
                    <a:p>
                      <a:pPr marL="63500" marR="0">
                        <a:spcBef>
                          <a:spcPts val="0"/>
                        </a:spcBef>
                        <a:spcAft>
                          <a:spcPts val="0"/>
                        </a:spcAft>
                      </a:pPr>
                      <a:r>
                        <a:rPr lang="en-US" sz="2000" b="1">
                          <a:latin typeface="Times New Roman"/>
                          <a:ea typeface="Times New Roman"/>
                          <a:cs typeface="Arial"/>
                        </a:rPr>
                        <a:t>Metric type</a:t>
                      </a:r>
                      <a:endParaRPr lang="en-US" sz="2000">
                        <a:latin typeface="Calibri"/>
                        <a:ea typeface="Calibri"/>
                        <a:cs typeface="Arial"/>
                      </a:endParaRPr>
                    </a:p>
                  </a:txBody>
                  <a:tcPr marL="0" marR="0" marT="0" marB="0" anchor="b">
                    <a:lnL>
                      <a:noFill/>
                    </a:lnL>
                    <a:lnR>
                      <a:noFill/>
                    </a:lnR>
                    <a:lnT>
                      <a:noFill/>
                    </a:lnT>
                    <a:lnB>
                      <a:noFill/>
                    </a:lnB>
                    <a:solidFill>
                      <a:srgbClr val="CCCCCC"/>
                    </a:solidFill>
                  </a:tcPr>
                </a:tc>
                <a:tc>
                  <a:txBody>
                    <a:bodyPr/>
                    <a:lstStyle/>
                    <a:p>
                      <a:pPr marL="63500" marR="0">
                        <a:spcBef>
                          <a:spcPts val="0"/>
                        </a:spcBef>
                        <a:spcAft>
                          <a:spcPts val="0"/>
                        </a:spcAft>
                      </a:pPr>
                      <a:r>
                        <a:rPr lang="en-US" sz="2000" b="1">
                          <a:latin typeface="Times New Roman"/>
                          <a:ea typeface="Times New Roman"/>
                          <a:cs typeface="Arial"/>
                        </a:rPr>
                        <a:t>Key metrics</a:t>
                      </a:r>
                      <a:endParaRPr lang="en-US" sz="2000">
                        <a:latin typeface="Calibri"/>
                        <a:ea typeface="Calibri"/>
                        <a:cs typeface="Arial"/>
                      </a:endParaRPr>
                    </a:p>
                  </a:txBody>
                  <a:tcPr marL="0" marR="0" marT="0" marB="0" anchor="b">
                    <a:lnL>
                      <a:noFill/>
                    </a:lnL>
                    <a:lnR>
                      <a:noFill/>
                    </a:lnR>
                    <a:lnT>
                      <a:noFill/>
                    </a:lnT>
                    <a:lnB>
                      <a:noFill/>
                    </a:lnB>
                    <a:solidFill>
                      <a:srgbClr val="CCCCCC"/>
                    </a:solidFill>
                  </a:tcPr>
                </a:tc>
                <a:tc>
                  <a:txBody>
                    <a:bodyPr/>
                    <a:lstStyle/>
                    <a:p>
                      <a:pPr marL="63500" marR="0">
                        <a:spcBef>
                          <a:spcPts val="0"/>
                        </a:spcBef>
                        <a:spcAft>
                          <a:spcPts val="0"/>
                        </a:spcAft>
                      </a:pPr>
                      <a:r>
                        <a:rPr lang="en-US" sz="2000" b="1">
                          <a:latin typeface="Times New Roman"/>
                          <a:ea typeface="Times New Roman"/>
                          <a:cs typeface="Arial"/>
                        </a:rPr>
                        <a:t>Measurement interval</a:t>
                      </a:r>
                      <a:endParaRPr lang="en-US" sz="2000">
                        <a:latin typeface="Calibri"/>
                        <a:ea typeface="Calibri"/>
                        <a:cs typeface="Arial"/>
                      </a:endParaRPr>
                    </a:p>
                  </a:txBody>
                  <a:tcPr marL="0" marR="0" marT="0" marB="0" anchor="b">
                    <a:lnL>
                      <a:noFill/>
                    </a:lnL>
                    <a:lnR>
                      <a:noFill/>
                    </a:lnR>
                    <a:lnT>
                      <a:noFill/>
                    </a:lnT>
                    <a:lnB>
                      <a:noFill/>
                    </a:lnB>
                    <a:solidFill>
                      <a:srgbClr val="CCCCCC"/>
                    </a:solidFill>
                  </a:tcPr>
                </a:tc>
              </a:tr>
              <a:tr h="425386">
                <a:tc>
                  <a:txBody>
                    <a:bodyPr/>
                    <a:lstStyle/>
                    <a:p>
                      <a:pPr marL="63500" marR="0">
                        <a:spcBef>
                          <a:spcPts val="0"/>
                        </a:spcBef>
                        <a:spcAft>
                          <a:spcPts val="0"/>
                        </a:spcAft>
                      </a:pPr>
                      <a:r>
                        <a:rPr lang="en-US" sz="2000">
                          <a:latin typeface="Times New Roman"/>
                          <a:ea typeface="Times New Roman"/>
                          <a:cs typeface="Arial"/>
                        </a:rPr>
                        <a:t>Workload</a:t>
                      </a:r>
                      <a:endParaRPr lang="en-US" sz="200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smtClean="0">
                          <a:latin typeface="Times New Roman"/>
                          <a:ea typeface="Times New Roman"/>
                          <a:cs typeface="Arial"/>
                        </a:rPr>
                        <a:t>Functionality Execution</a:t>
                      </a:r>
                      <a:endParaRPr lang="en-US" sz="2000" dirty="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smtClean="0">
                          <a:latin typeface="Times New Roman"/>
                          <a:ea typeface="Times New Roman"/>
                          <a:cs typeface="Arial"/>
                        </a:rPr>
                        <a:t>Status</a:t>
                      </a:r>
                      <a:endParaRPr lang="en-US" sz="2000" dirty="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smtClean="0">
                          <a:latin typeface="Times New Roman"/>
                          <a:ea typeface="Times New Roman"/>
                          <a:cs typeface="Arial"/>
                        </a:rPr>
                        <a:t>30 </a:t>
                      </a:r>
                      <a:r>
                        <a:rPr lang="en-US" sz="2000" dirty="0">
                          <a:latin typeface="Times New Roman"/>
                          <a:ea typeface="Times New Roman"/>
                          <a:cs typeface="Arial"/>
                        </a:rPr>
                        <a:t>seconds</a:t>
                      </a:r>
                      <a:endParaRPr lang="en-US" sz="2000" dirty="0">
                        <a:latin typeface="Calibri"/>
                        <a:ea typeface="Calibri"/>
                        <a:cs typeface="Arial"/>
                      </a:endParaRPr>
                    </a:p>
                  </a:txBody>
                  <a:tcPr marL="0" marR="0" marT="0" marB="0" anchor="b">
                    <a:lnL>
                      <a:noFill/>
                    </a:lnL>
                    <a:lnR>
                      <a:noFill/>
                    </a:lnR>
                    <a:lnT>
                      <a:noFill/>
                    </a:lnT>
                    <a:lnB>
                      <a:noFill/>
                    </a:lnB>
                  </a:tcPr>
                </a:tc>
              </a:tr>
              <a:tr h="386874">
                <a:tc>
                  <a:txBody>
                    <a:bodyPr/>
                    <a:lstStyle/>
                    <a:p>
                      <a:pPr marL="63500" marR="0">
                        <a:spcBef>
                          <a:spcPts val="0"/>
                        </a:spcBef>
                        <a:spcAft>
                          <a:spcPts val="0"/>
                        </a:spcAft>
                      </a:pPr>
                      <a:r>
                        <a:rPr lang="en-US" sz="2000">
                          <a:latin typeface="Times New Roman"/>
                          <a:ea typeface="Times New Roman"/>
                          <a:cs typeface="Arial"/>
                        </a:rPr>
                        <a:t>Flow</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dirty="0">
                          <a:latin typeface="Times New Roman"/>
                          <a:ea typeface="Times New Roman"/>
                          <a:cs typeface="Arial"/>
                        </a:rPr>
                        <a:t>Network controller functionality</a:t>
                      </a:r>
                      <a:endParaRPr lang="en-US" sz="2000" dirty="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Packets/port, data bytes/port</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30 seconds</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r>
              <a:tr h="400877">
                <a:tc>
                  <a:txBody>
                    <a:bodyPr/>
                    <a:lstStyle/>
                    <a:p>
                      <a:pPr marL="0" marR="0">
                        <a:spcBef>
                          <a:spcPts val="0"/>
                        </a:spcBef>
                        <a:spcAft>
                          <a:spcPts val="0"/>
                        </a:spcAft>
                      </a:pPr>
                      <a:endParaRPr lang="en-US" sz="2000">
                        <a:latin typeface="Times New Roman"/>
                        <a:ea typeface="Times New Roman"/>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Network controller availability</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Access status, installed flow rules</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30 seconds</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r>
              <a:tr h="378120">
                <a:tc>
                  <a:txBody>
                    <a:bodyPr/>
                    <a:lstStyle/>
                    <a:p>
                      <a:pPr marL="0" marR="0">
                        <a:spcBef>
                          <a:spcPts val="0"/>
                        </a:spcBef>
                        <a:spcAft>
                          <a:spcPts val="0"/>
                        </a:spcAft>
                      </a:pPr>
                      <a:endParaRPr lang="en-US" sz="2000">
                        <a:latin typeface="Times New Roman"/>
                        <a:ea typeface="Times New Roman"/>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Packets sampling/tracing</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No. of packets, data rates, data bytes</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Event-based</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r>
              <a:tr h="376370">
                <a:tc>
                  <a:txBody>
                    <a:bodyPr/>
                    <a:lstStyle/>
                    <a:p>
                      <a:pPr marL="63500" marR="0">
                        <a:spcBef>
                          <a:spcPts val="0"/>
                        </a:spcBef>
                        <a:spcAft>
                          <a:spcPts val="0"/>
                        </a:spcAft>
                      </a:pPr>
                      <a:r>
                        <a:rPr lang="en-US" sz="2000" dirty="0">
                          <a:latin typeface="Times New Roman"/>
                          <a:ea typeface="Times New Roman"/>
                          <a:cs typeface="Arial"/>
                        </a:rPr>
                        <a:t>Physical</a:t>
                      </a:r>
                      <a:endParaRPr lang="en-US" sz="2000" dirty="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Utilization</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CPU/memory/disk/NIC utilization</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dirty="0">
                          <a:latin typeface="Times New Roman"/>
                          <a:ea typeface="Times New Roman"/>
                          <a:cs typeface="Arial"/>
                        </a:rPr>
                        <a:t>10 seconds</a:t>
                      </a:r>
                      <a:endParaRPr lang="en-US" sz="2000" dirty="0">
                        <a:latin typeface="Calibri"/>
                        <a:ea typeface="Calibri"/>
                        <a:cs typeface="Arial"/>
                      </a:endParaRPr>
                    </a:p>
                  </a:txBody>
                  <a:tcPr marL="0" marR="0" marT="0" marB="0" anchor="b">
                    <a:lnL>
                      <a:noFill/>
                    </a:lnL>
                    <a:lnR>
                      <a:noFill/>
                    </a:lnR>
                    <a:lnT>
                      <a:noFill/>
                    </a:lnT>
                    <a:lnB>
                      <a:noFill/>
                    </a:lnB>
                    <a:solidFill>
                      <a:srgbClr val="E6E6E6"/>
                    </a:solidFill>
                  </a:tcPr>
                </a:tc>
              </a:tr>
              <a:tr h="390375">
                <a:tc>
                  <a:txBody>
                    <a:bodyPr/>
                    <a:lstStyle/>
                    <a:p>
                      <a:pPr marL="63500" marR="0">
                        <a:spcBef>
                          <a:spcPts val="0"/>
                        </a:spcBef>
                        <a:spcAft>
                          <a:spcPts val="0"/>
                        </a:spcAft>
                      </a:pPr>
                      <a:r>
                        <a:rPr lang="en-US" sz="2000">
                          <a:latin typeface="Times New Roman"/>
                          <a:ea typeface="Times New Roman"/>
                          <a:cs typeface="Arial"/>
                        </a:rPr>
                        <a:t>Resource</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Availability</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a:latin typeface="Times New Roman"/>
                          <a:ea typeface="Times New Roman"/>
                          <a:cs typeface="Arial"/>
                        </a:rPr>
                        <a:t>Power status, interface access status</a:t>
                      </a:r>
                      <a:endParaRPr lang="en-US" sz="2000">
                        <a:latin typeface="Calibri"/>
                        <a:ea typeface="Calibri"/>
                        <a:cs typeface="Arial"/>
                      </a:endParaRPr>
                    </a:p>
                  </a:txBody>
                  <a:tcPr marL="0" marR="0" marT="0" marB="0" anchor="b">
                    <a:lnL>
                      <a:noFill/>
                    </a:lnL>
                    <a:lnR>
                      <a:noFill/>
                    </a:lnR>
                    <a:lnT>
                      <a:noFill/>
                    </a:lnT>
                    <a:lnB>
                      <a:noFill/>
                    </a:lnB>
                    <a:solidFill>
                      <a:srgbClr val="E6E6E6"/>
                    </a:solidFill>
                  </a:tcPr>
                </a:tc>
                <a:tc>
                  <a:txBody>
                    <a:bodyPr/>
                    <a:lstStyle/>
                    <a:p>
                      <a:pPr marL="63500" marR="0">
                        <a:spcBef>
                          <a:spcPts val="0"/>
                        </a:spcBef>
                        <a:spcAft>
                          <a:spcPts val="0"/>
                        </a:spcAft>
                      </a:pPr>
                      <a:r>
                        <a:rPr lang="en-US" sz="2000" dirty="0" smtClean="0">
                          <a:latin typeface="Times New Roman"/>
                          <a:ea typeface="Times New Roman"/>
                          <a:cs typeface="Arial"/>
                        </a:rPr>
                        <a:t>10</a:t>
                      </a:r>
                      <a:r>
                        <a:rPr lang="en-US" sz="2000" baseline="0" dirty="0" smtClean="0">
                          <a:latin typeface="Times New Roman"/>
                          <a:ea typeface="Times New Roman"/>
                          <a:cs typeface="Arial"/>
                        </a:rPr>
                        <a:t> minutes</a:t>
                      </a:r>
                      <a:endParaRPr lang="en-US" sz="2000" dirty="0">
                        <a:latin typeface="Calibri"/>
                        <a:ea typeface="Calibri"/>
                        <a:cs typeface="Arial"/>
                      </a:endParaRPr>
                    </a:p>
                  </a:txBody>
                  <a:tcPr marL="0" marR="0" marT="0" marB="0" anchor="b">
                    <a:lnL>
                      <a:noFill/>
                    </a:lnL>
                    <a:lnR>
                      <a:noFill/>
                    </a:lnR>
                    <a:lnT>
                      <a:noFill/>
                    </a:lnT>
                    <a:lnB>
                      <a:noFill/>
                    </a:lnB>
                    <a:solidFill>
                      <a:srgbClr val="E6E6E6"/>
                    </a:solidFill>
                  </a:tcPr>
                </a:tc>
              </a:tr>
              <a:tr h="411381">
                <a:tc>
                  <a:txBody>
                    <a:bodyPr/>
                    <a:lstStyle/>
                    <a:p>
                      <a:pPr marL="63500" marR="0">
                        <a:spcBef>
                          <a:spcPts val="0"/>
                        </a:spcBef>
                        <a:spcAft>
                          <a:spcPts val="0"/>
                        </a:spcAft>
                      </a:pPr>
                      <a:r>
                        <a:rPr lang="en-US" sz="2000" dirty="0">
                          <a:latin typeface="Times New Roman"/>
                          <a:ea typeface="Times New Roman"/>
                          <a:cs typeface="Arial"/>
                        </a:rPr>
                        <a:t>Underlay</a:t>
                      </a:r>
                      <a:endParaRPr lang="en-US" sz="2000" dirty="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a:latin typeface="Times New Roman"/>
                          <a:ea typeface="Times New Roman"/>
                          <a:cs typeface="Arial"/>
                        </a:rPr>
                        <a:t>Delay</a:t>
                      </a:r>
                      <a:endParaRPr lang="en-US" sz="200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a:latin typeface="Times New Roman"/>
                          <a:ea typeface="Times New Roman"/>
                          <a:cs typeface="Arial"/>
                        </a:rPr>
                        <a:t>One way delay, RTT</a:t>
                      </a:r>
                      <a:endParaRPr lang="en-US" sz="200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a:latin typeface="Times New Roman"/>
                          <a:ea typeface="Times New Roman"/>
                          <a:cs typeface="Arial"/>
                        </a:rPr>
                        <a:t>10 minutes</a:t>
                      </a:r>
                      <a:endParaRPr lang="en-US" sz="2000">
                        <a:latin typeface="Calibri"/>
                        <a:ea typeface="Calibri"/>
                        <a:cs typeface="Arial"/>
                      </a:endParaRPr>
                    </a:p>
                  </a:txBody>
                  <a:tcPr marL="0" marR="0" marT="0" marB="0" anchor="b">
                    <a:lnL>
                      <a:noFill/>
                    </a:lnL>
                    <a:lnR>
                      <a:noFill/>
                    </a:lnR>
                    <a:lnT>
                      <a:noFill/>
                    </a:lnT>
                    <a:lnB>
                      <a:noFill/>
                    </a:lnB>
                  </a:tcPr>
                </a:tc>
              </a:tr>
              <a:tr h="400877">
                <a:tc>
                  <a:txBody>
                    <a:bodyPr/>
                    <a:lstStyle/>
                    <a:p>
                      <a:pPr marL="63500" marR="0">
                        <a:spcBef>
                          <a:spcPts val="0"/>
                        </a:spcBef>
                        <a:spcAft>
                          <a:spcPts val="0"/>
                        </a:spcAft>
                      </a:pPr>
                      <a:r>
                        <a:rPr lang="en-US" sz="2000">
                          <a:latin typeface="Times New Roman"/>
                          <a:ea typeface="Times New Roman"/>
                          <a:cs typeface="Arial"/>
                        </a:rPr>
                        <a:t>Resource</a:t>
                      </a:r>
                      <a:endParaRPr lang="en-US" sz="200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a:latin typeface="Times New Roman"/>
                          <a:ea typeface="Times New Roman"/>
                          <a:cs typeface="Arial"/>
                        </a:rPr>
                        <a:t>Bandwidth utilization</a:t>
                      </a:r>
                      <a:endParaRPr lang="en-US" sz="2000" dirty="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a:latin typeface="Times New Roman"/>
                          <a:ea typeface="Times New Roman"/>
                          <a:cs typeface="Arial"/>
                        </a:rPr>
                        <a:t>TCP/UDP (bits/seconds)</a:t>
                      </a:r>
                      <a:endParaRPr lang="en-US" sz="2000" dirty="0">
                        <a:latin typeface="Calibri"/>
                        <a:ea typeface="Calibri"/>
                        <a:cs typeface="Arial"/>
                      </a:endParaRPr>
                    </a:p>
                  </a:txBody>
                  <a:tcPr marL="0" marR="0" marT="0" marB="0" anchor="b">
                    <a:lnL>
                      <a:noFill/>
                    </a:lnL>
                    <a:lnR>
                      <a:noFill/>
                    </a:lnR>
                    <a:lnT>
                      <a:noFill/>
                    </a:lnT>
                    <a:lnB>
                      <a:noFill/>
                    </a:lnB>
                  </a:tcPr>
                </a:tc>
                <a:tc>
                  <a:txBody>
                    <a:bodyPr/>
                    <a:lstStyle/>
                    <a:p>
                      <a:pPr marL="63500" marR="0">
                        <a:spcBef>
                          <a:spcPts val="0"/>
                        </a:spcBef>
                        <a:spcAft>
                          <a:spcPts val="0"/>
                        </a:spcAft>
                      </a:pPr>
                      <a:r>
                        <a:rPr lang="en-US" sz="2000" dirty="0" smtClean="0">
                          <a:latin typeface="Times New Roman"/>
                          <a:ea typeface="Times New Roman"/>
                          <a:cs typeface="Arial"/>
                        </a:rPr>
                        <a:t>1 </a:t>
                      </a:r>
                      <a:r>
                        <a:rPr lang="en-US" sz="2000" dirty="0">
                          <a:latin typeface="Times New Roman"/>
                          <a:ea typeface="Times New Roman"/>
                          <a:cs typeface="Arial"/>
                        </a:rPr>
                        <a:t>times/day</a:t>
                      </a:r>
                      <a:endParaRPr lang="en-US" sz="2000" dirty="0">
                        <a:latin typeface="Calibri"/>
                        <a:ea typeface="Calibri"/>
                        <a:cs typeface="Arial"/>
                      </a:endParaRPr>
                    </a:p>
                  </a:txBody>
                  <a:tcPr marL="0" marR="0" marT="0" marB="0" anchor="b">
                    <a:lnL>
                      <a:noFill/>
                    </a:lnL>
                    <a:lnR>
                      <a:noFill/>
                    </a:lnR>
                    <a:lnT>
                      <a:noFill/>
                    </a:lnT>
                    <a:lnB>
                      <a:noFill/>
                    </a:lnB>
                  </a:tcPr>
                </a:tc>
              </a:tr>
              <a:tr h="441141">
                <a:tc>
                  <a:txBody>
                    <a:bodyPr/>
                    <a:lstStyle/>
                    <a:p>
                      <a:pPr marL="0" marR="0">
                        <a:spcBef>
                          <a:spcPts val="0"/>
                        </a:spcBef>
                        <a:spcAft>
                          <a:spcPts val="0"/>
                        </a:spcAft>
                      </a:pPr>
                      <a:endParaRPr lang="en-US" sz="2000">
                        <a:latin typeface="Times New Roman"/>
                        <a:ea typeface="Times New Roman"/>
                        <a:cs typeface="Arial"/>
                      </a:endParaRPr>
                    </a:p>
                  </a:txBody>
                  <a:tcPr marL="0" marR="0" marT="0" marB="0" anchor="b">
                    <a:lnL>
                      <a:noFill/>
                    </a:lnL>
                    <a:lnR>
                      <a:noFill/>
                    </a:lnR>
                    <a:lnT>
                      <a:noFill/>
                    </a:lnT>
                    <a:lnB w="12700" cap="flat" cmpd="sng" algn="ctr">
                      <a:solidFill>
                        <a:srgbClr val="CCCCCC"/>
                      </a:solidFill>
                      <a:prstDash val="solid"/>
                      <a:round/>
                      <a:headEnd type="none" w="med" len="med"/>
                      <a:tailEnd type="none" w="med" len="med"/>
                    </a:lnB>
                  </a:tcPr>
                </a:tc>
                <a:tc>
                  <a:txBody>
                    <a:bodyPr/>
                    <a:lstStyle/>
                    <a:p>
                      <a:endParaRPr lang="en-US"/>
                    </a:p>
                  </a:txBody>
                  <a:tcPr marL="0" marR="0" marT="0" marB="0" anchor="b">
                    <a:lnL>
                      <a:noFill/>
                    </a:lnL>
                    <a:lnR>
                      <a:noFill/>
                    </a:lnR>
                    <a:lnT>
                      <a:noFill/>
                    </a:lnT>
                    <a:lnB w="12700" cap="flat" cmpd="sng" algn="ctr">
                      <a:solidFill>
                        <a:srgbClr val="CCCCCC"/>
                      </a:solidFill>
                      <a:prstDash val="solid"/>
                      <a:round/>
                      <a:headEnd type="none" w="med" len="med"/>
                      <a:tailEnd type="none" w="med" len="med"/>
                    </a:lnB>
                  </a:tcPr>
                </a:tc>
                <a:tc>
                  <a:txBody>
                    <a:bodyPr/>
                    <a:lstStyle/>
                    <a:p>
                      <a:endParaRPr lang="en-US"/>
                    </a:p>
                  </a:txBody>
                  <a:tcPr marL="0" marR="0" marT="0" marB="0" anchor="b">
                    <a:lnL>
                      <a:noFill/>
                    </a:lnL>
                    <a:lnR>
                      <a:noFill/>
                    </a:lnR>
                    <a:lnT>
                      <a:noFill/>
                    </a:lnT>
                    <a:lnB w="12700" cap="flat" cmpd="sng" algn="ctr">
                      <a:solidFill>
                        <a:srgbClr val="CCCCCC"/>
                      </a:solidFill>
                      <a:prstDash val="solid"/>
                      <a:round/>
                      <a:headEnd type="none" w="med" len="med"/>
                      <a:tailEnd type="none" w="med" len="med"/>
                    </a:lnB>
                  </a:tcPr>
                </a:tc>
                <a:tc>
                  <a:txBody>
                    <a:bodyPr/>
                    <a:lstStyle/>
                    <a:p>
                      <a:endParaRPr lang="en-US" dirty="0"/>
                    </a:p>
                  </a:txBody>
                  <a:tcPr marL="0" marR="0" marT="0" marB="0" anchor="b">
                    <a:lnL>
                      <a:noFill/>
                    </a:lnL>
                    <a:lnR>
                      <a:noFill/>
                    </a:lnR>
                    <a:lnT>
                      <a:noFill/>
                    </a:lnT>
                    <a:lnB w="12700" cap="flat" cmpd="sng" algn="ctr">
                      <a:solidFill>
                        <a:srgbClr val="CCCCCC"/>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18</a:t>
            </a:fld>
            <a:endParaRPr lang="ko-KR" altLang="en-US" dirty="0">
              <a:solidFill>
                <a:srgbClr val="000000"/>
              </a:solidFill>
            </a:endParaRPr>
          </a:p>
        </p:txBody>
      </p:sp>
      <p:pic>
        <p:nvPicPr>
          <p:cNvPr id="9" name="IoT cloudserve gray logo1.jpg"/>
          <p:cNvPicPr/>
          <p:nvPr/>
        </p:nvPicPr>
        <p:blipFill>
          <a:blip r:embed="rId2" cstate="print">
            <a:extLst/>
          </a:blip>
          <a:stretch>
            <a:fillRect/>
          </a:stretch>
        </p:blipFill>
        <p:spPr>
          <a:xfrm>
            <a:off x="76581" y="6190152"/>
            <a:ext cx="966178" cy="556436"/>
          </a:xfrm>
          <a:prstGeom prst="rect">
            <a:avLst/>
          </a:prstGeom>
          <a:ln w="12700">
            <a:miter lim="400000"/>
          </a:ln>
        </p:spPr>
      </p:pic>
      <p:sp>
        <p:nvSpPr>
          <p:cNvPr id="10" name="제목 1"/>
          <p:cNvSpPr txBox="1">
            <a:spLocks/>
          </p:cNvSpPr>
          <p:nvPr/>
        </p:nvSpPr>
        <p:spPr>
          <a:xfrm>
            <a:off x="0" y="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2800" dirty="0" smtClean="0"/>
              <a:t>Selected list of multilayer visibility metrics for OF@TEIN+ Playground</a:t>
            </a:r>
            <a:endParaRPr kumimoji="0" lang="en-US" altLang="ko-KR" sz="18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19</a:t>
            </a:fld>
            <a:endParaRPr lang="ko-KR" altLang="en-US">
              <a:solidFill>
                <a:srgbClr val="000000"/>
              </a:solidFill>
            </a:endParaRPr>
          </a:p>
        </p:txBody>
      </p:sp>
      <p:pic>
        <p:nvPicPr>
          <p:cNvPr id="5" name="Content Placeholder 4" descr="Screen Clippi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6856412" y="2209800"/>
            <a:ext cx="5115639" cy="3391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 name="Rectangle 90"/>
          <p:cNvSpPr/>
          <p:nvPr/>
        </p:nvSpPr>
        <p:spPr>
          <a:xfrm>
            <a:off x="1065213" y="2305675"/>
            <a:ext cx="1629307" cy="7726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V-Center </a:t>
            </a:r>
            <a:r>
              <a:rPr lang="en-US" sz="1600" dirty="0" smtClean="0">
                <a:solidFill>
                  <a:schemeClr val="tx1"/>
                </a:solidFill>
              </a:rPr>
              <a:t>Agent</a:t>
            </a:r>
            <a:endParaRPr lang="en-US" sz="1600" dirty="0">
              <a:solidFill>
                <a:schemeClr val="tx1"/>
              </a:solidFill>
            </a:endParaRPr>
          </a:p>
        </p:txBody>
      </p:sp>
      <p:sp>
        <p:nvSpPr>
          <p:cNvPr id="92" name="Diamond 91"/>
          <p:cNvSpPr/>
          <p:nvPr/>
        </p:nvSpPr>
        <p:spPr>
          <a:xfrm>
            <a:off x="1165737" y="3432973"/>
            <a:ext cx="1451020" cy="1233488"/>
          </a:xfrm>
          <a:prstGeom prst="diamon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functionalities running</a:t>
            </a:r>
            <a:endParaRPr lang="en-US" sz="1200" dirty="0">
              <a:solidFill>
                <a:schemeClr val="tx1"/>
              </a:solidFill>
            </a:endParaRPr>
          </a:p>
        </p:txBody>
      </p:sp>
      <p:cxnSp>
        <p:nvCxnSpPr>
          <p:cNvPr id="93" name="Elbow Connector 92"/>
          <p:cNvCxnSpPr>
            <a:stCxn id="92" idx="3"/>
            <a:endCxn id="91" idx="3"/>
          </p:cNvCxnSpPr>
          <p:nvPr/>
        </p:nvCxnSpPr>
        <p:spPr>
          <a:xfrm flipV="1">
            <a:off x="2616757" y="2691990"/>
            <a:ext cx="77763" cy="1357727"/>
          </a:xfrm>
          <a:prstGeom prst="bentConnector3">
            <a:avLst>
              <a:gd name="adj1" fmla="val 33208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520937" y="4062613"/>
            <a:ext cx="378630" cy="261610"/>
          </a:xfrm>
          <a:prstGeom prst="rect">
            <a:avLst/>
          </a:prstGeom>
          <a:noFill/>
          <a:ln w="12700">
            <a:noFill/>
          </a:ln>
        </p:spPr>
        <p:txBody>
          <a:bodyPr wrap="none" rtlCol="0">
            <a:spAutoFit/>
          </a:bodyPr>
          <a:lstStyle/>
          <a:p>
            <a:r>
              <a:rPr lang="en-US" sz="1100" dirty="0" smtClean="0"/>
              <a:t>Yes</a:t>
            </a:r>
            <a:endParaRPr lang="en-US" sz="1100" dirty="0"/>
          </a:p>
        </p:txBody>
      </p:sp>
      <p:sp>
        <p:nvSpPr>
          <p:cNvPr id="95" name="Rectangle 94"/>
          <p:cNvSpPr/>
          <p:nvPr/>
        </p:nvSpPr>
        <p:spPr>
          <a:xfrm>
            <a:off x="1386368" y="5025388"/>
            <a:ext cx="1141333" cy="5429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Measure down-time</a:t>
            </a:r>
            <a:endParaRPr lang="en-US" sz="1200" dirty="0">
              <a:solidFill>
                <a:schemeClr val="tx1"/>
              </a:solidFill>
            </a:endParaRPr>
          </a:p>
        </p:txBody>
      </p:sp>
      <p:sp>
        <p:nvSpPr>
          <p:cNvPr id="96" name="Rectangle 95"/>
          <p:cNvSpPr/>
          <p:nvPr/>
        </p:nvSpPr>
        <p:spPr>
          <a:xfrm>
            <a:off x="1359079" y="5934074"/>
            <a:ext cx="1141333" cy="5429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Restart</a:t>
            </a:r>
            <a:endParaRPr lang="en-US" sz="1200" dirty="0">
              <a:solidFill>
                <a:schemeClr val="tx1"/>
              </a:solidFill>
            </a:endParaRPr>
          </a:p>
        </p:txBody>
      </p:sp>
      <p:sp>
        <p:nvSpPr>
          <p:cNvPr id="97" name="TextBox 96"/>
          <p:cNvSpPr txBox="1"/>
          <p:nvPr/>
        </p:nvSpPr>
        <p:spPr>
          <a:xfrm>
            <a:off x="2650153" y="5064497"/>
            <a:ext cx="466794" cy="261610"/>
          </a:xfrm>
          <a:prstGeom prst="rect">
            <a:avLst/>
          </a:prstGeom>
          <a:noFill/>
          <a:ln w="12700">
            <a:noFill/>
          </a:ln>
        </p:spPr>
        <p:txBody>
          <a:bodyPr wrap="none" rtlCol="0">
            <a:spAutoFit/>
          </a:bodyPr>
          <a:lstStyle/>
          <a:p>
            <a:r>
              <a:rPr lang="en-US" sz="1100" dirty="0" smtClean="0"/>
              <a:t>Send</a:t>
            </a:r>
            <a:endParaRPr lang="en-US" sz="1100" dirty="0"/>
          </a:p>
        </p:txBody>
      </p:sp>
      <p:cxnSp>
        <p:nvCxnSpPr>
          <p:cNvPr id="98" name="Straight Arrow Connector 97"/>
          <p:cNvCxnSpPr/>
          <p:nvPr/>
        </p:nvCxnSpPr>
        <p:spPr>
          <a:xfrm>
            <a:off x="1929746" y="4659628"/>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240111" y="4998851"/>
            <a:ext cx="1141333" cy="7351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Store Functionalities/Agent Status in DB</a:t>
            </a:r>
            <a:endParaRPr lang="en-US" sz="1200" dirty="0">
              <a:solidFill>
                <a:schemeClr val="tx1"/>
              </a:solidFill>
            </a:endParaRPr>
          </a:p>
        </p:txBody>
      </p:sp>
      <p:cxnSp>
        <p:nvCxnSpPr>
          <p:cNvPr id="100" name="Elbow Connector 99"/>
          <p:cNvCxnSpPr>
            <a:stCxn id="96" idx="1"/>
            <a:endCxn id="91" idx="1"/>
          </p:cNvCxnSpPr>
          <p:nvPr/>
        </p:nvCxnSpPr>
        <p:spPr>
          <a:xfrm rot="10800000">
            <a:off x="1065213" y="2691991"/>
            <a:ext cx="293866" cy="3513547"/>
          </a:xfrm>
          <a:prstGeom prst="bentConnector3">
            <a:avLst>
              <a:gd name="adj1" fmla="val 21668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930533" y="556831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808421" y="2305217"/>
            <a:ext cx="1629307" cy="7726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Box Agent(s)</a:t>
            </a:r>
          </a:p>
        </p:txBody>
      </p:sp>
      <p:sp>
        <p:nvSpPr>
          <p:cNvPr id="103" name="Diamond 102"/>
          <p:cNvSpPr/>
          <p:nvPr/>
        </p:nvSpPr>
        <p:spPr>
          <a:xfrm>
            <a:off x="3006215" y="2705578"/>
            <a:ext cx="1609124" cy="1183246"/>
          </a:xfrm>
          <a:prstGeom prst="diamon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rPr>
              <a:t>Check  Running Status</a:t>
            </a:r>
          </a:p>
          <a:p>
            <a:pPr algn="ctr"/>
            <a:r>
              <a:rPr lang="en-US" sz="1050" dirty="0">
                <a:solidFill>
                  <a:schemeClr val="tx1"/>
                </a:solidFill>
              </a:rPr>
              <a:t>Box Agent(s</a:t>
            </a:r>
            <a:r>
              <a:rPr lang="en-US" sz="1050" dirty="0" smtClean="0">
                <a:solidFill>
                  <a:schemeClr val="tx1"/>
                </a:solidFill>
              </a:rPr>
              <a:t>)</a:t>
            </a:r>
            <a:endParaRPr lang="en-US" sz="1050" dirty="0">
              <a:solidFill>
                <a:schemeClr val="tx1"/>
              </a:solidFill>
            </a:endParaRPr>
          </a:p>
        </p:txBody>
      </p:sp>
      <p:sp>
        <p:nvSpPr>
          <p:cNvPr id="104" name="Diamond 103"/>
          <p:cNvSpPr/>
          <p:nvPr/>
        </p:nvSpPr>
        <p:spPr>
          <a:xfrm>
            <a:off x="4899905" y="3432973"/>
            <a:ext cx="1451020" cy="1233488"/>
          </a:xfrm>
          <a:prstGeom prst="diamon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Check functionalities running</a:t>
            </a:r>
            <a:endParaRPr lang="en-US" sz="1200" dirty="0">
              <a:solidFill>
                <a:schemeClr val="tx1"/>
              </a:solidFill>
            </a:endParaRPr>
          </a:p>
        </p:txBody>
      </p:sp>
      <p:sp>
        <p:nvSpPr>
          <p:cNvPr id="105" name="TextBox 104"/>
          <p:cNvSpPr txBox="1"/>
          <p:nvPr/>
        </p:nvSpPr>
        <p:spPr>
          <a:xfrm>
            <a:off x="6294636" y="4004940"/>
            <a:ext cx="378630" cy="261610"/>
          </a:xfrm>
          <a:prstGeom prst="rect">
            <a:avLst/>
          </a:prstGeom>
          <a:noFill/>
          <a:ln w="12700">
            <a:noFill/>
          </a:ln>
        </p:spPr>
        <p:txBody>
          <a:bodyPr wrap="none" rtlCol="0">
            <a:spAutoFit/>
          </a:bodyPr>
          <a:lstStyle/>
          <a:p>
            <a:r>
              <a:rPr lang="en-US" sz="1100" dirty="0" smtClean="0"/>
              <a:t>Yes</a:t>
            </a:r>
            <a:endParaRPr lang="en-US" sz="1100" dirty="0"/>
          </a:p>
        </p:txBody>
      </p:sp>
      <p:sp>
        <p:nvSpPr>
          <p:cNvPr id="106" name="Rectangle 105"/>
          <p:cNvSpPr/>
          <p:nvPr/>
        </p:nvSpPr>
        <p:spPr>
          <a:xfrm>
            <a:off x="5082036" y="5025388"/>
            <a:ext cx="1141333" cy="5429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Measure down-time</a:t>
            </a:r>
            <a:endParaRPr lang="en-US" sz="1200" dirty="0">
              <a:solidFill>
                <a:schemeClr val="tx1"/>
              </a:solidFill>
            </a:endParaRPr>
          </a:p>
        </p:txBody>
      </p:sp>
      <p:sp>
        <p:nvSpPr>
          <p:cNvPr id="107" name="TextBox 106"/>
          <p:cNvSpPr txBox="1"/>
          <p:nvPr/>
        </p:nvSpPr>
        <p:spPr>
          <a:xfrm>
            <a:off x="5340082" y="4595023"/>
            <a:ext cx="349776" cy="261610"/>
          </a:xfrm>
          <a:prstGeom prst="rect">
            <a:avLst/>
          </a:prstGeom>
          <a:noFill/>
          <a:ln w="12700">
            <a:noFill/>
          </a:ln>
        </p:spPr>
        <p:txBody>
          <a:bodyPr wrap="none" rtlCol="0">
            <a:spAutoFit/>
          </a:bodyPr>
          <a:lstStyle/>
          <a:p>
            <a:r>
              <a:rPr lang="en-US" sz="1100" dirty="0" smtClean="0"/>
              <a:t>No</a:t>
            </a:r>
            <a:endParaRPr lang="en-US" sz="1100" dirty="0"/>
          </a:p>
        </p:txBody>
      </p:sp>
      <p:sp>
        <p:nvSpPr>
          <p:cNvPr id="108" name="Rectangle 107"/>
          <p:cNvSpPr/>
          <p:nvPr/>
        </p:nvSpPr>
        <p:spPr>
          <a:xfrm>
            <a:off x="5082036" y="5927240"/>
            <a:ext cx="1141333" cy="5429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Restart</a:t>
            </a:r>
            <a:endParaRPr lang="en-US" sz="1200" dirty="0">
              <a:solidFill>
                <a:schemeClr val="tx1"/>
              </a:solidFill>
            </a:endParaRPr>
          </a:p>
        </p:txBody>
      </p:sp>
      <p:cxnSp>
        <p:nvCxnSpPr>
          <p:cNvPr id="109" name="Straight Arrow Connector 108"/>
          <p:cNvCxnSpPr/>
          <p:nvPr/>
        </p:nvCxnSpPr>
        <p:spPr>
          <a:xfrm>
            <a:off x="5625414" y="4659628"/>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626201" y="5568314"/>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rot="5400000" flipH="1">
            <a:off x="4729992" y="4944807"/>
            <a:ext cx="0" cy="704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4" idx="3"/>
            <a:endCxn id="102" idx="3"/>
          </p:cNvCxnSpPr>
          <p:nvPr/>
        </p:nvCxnSpPr>
        <p:spPr>
          <a:xfrm flipV="1">
            <a:off x="6350925" y="2691532"/>
            <a:ext cx="86803" cy="1358185"/>
          </a:xfrm>
          <a:prstGeom prst="bentConnector3">
            <a:avLst>
              <a:gd name="adj1" fmla="val 36335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91" idx="0"/>
            <a:endCxn id="103" idx="0"/>
          </p:cNvCxnSpPr>
          <p:nvPr/>
        </p:nvCxnSpPr>
        <p:spPr>
          <a:xfrm rot="16200000" flipH="1">
            <a:off x="2645370" y="1540171"/>
            <a:ext cx="399903" cy="1930910"/>
          </a:xfrm>
          <a:prstGeom prst="bentConnector3">
            <a:avLst>
              <a:gd name="adj1" fmla="val 60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799379" y="3888824"/>
            <a:ext cx="898003" cy="261610"/>
          </a:xfrm>
          <a:prstGeom prst="rect">
            <a:avLst/>
          </a:prstGeom>
          <a:noFill/>
          <a:ln w="12700">
            <a:noFill/>
          </a:ln>
        </p:spPr>
        <p:txBody>
          <a:bodyPr wrap="none" rtlCol="0">
            <a:spAutoFit/>
          </a:bodyPr>
          <a:lstStyle/>
          <a:p>
            <a:r>
              <a:rPr lang="en-US" sz="1100" dirty="0" smtClean="0"/>
              <a:t>Not Running</a:t>
            </a:r>
            <a:endParaRPr lang="en-US" sz="1100" dirty="0"/>
          </a:p>
        </p:txBody>
      </p:sp>
      <p:cxnSp>
        <p:nvCxnSpPr>
          <p:cNvPr id="115" name="Straight Arrow Connector 114"/>
          <p:cNvCxnSpPr/>
          <p:nvPr/>
        </p:nvCxnSpPr>
        <p:spPr>
          <a:xfrm>
            <a:off x="3810777" y="3900790"/>
            <a:ext cx="0" cy="2743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3245607" y="4172375"/>
            <a:ext cx="1141333" cy="5429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Restart </a:t>
            </a:r>
            <a:r>
              <a:rPr lang="en-US" sz="1200" dirty="0" smtClean="0">
                <a:solidFill>
                  <a:schemeClr val="tx1"/>
                </a:solidFill>
              </a:rPr>
              <a:t>Box-Agent</a:t>
            </a:r>
            <a:endParaRPr lang="en-US" sz="1200" dirty="0">
              <a:solidFill>
                <a:schemeClr val="tx1"/>
              </a:solidFill>
            </a:endParaRPr>
          </a:p>
        </p:txBody>
      </p:sp>
      <p:cxnSp>
        <p:nvCxnSpPr>
          <p:cNvPr id="117" name="Straight Arrow Connector 116"/>
          <p:cNvCxnSpPr/>
          <p:nvPr/>
        </p:nvCxnSpPr>
        <p:spPr>
          <a:xfrm>
            <a:off x="3799379" y="4719473"/>
            <a:ext cx="0" cy="2743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ounded Rectangle 117"/>
          <p:cNvSpPr/>
          <p:nvPr/>
        </p:nvSpPr>
        <p:spPr>
          <a:xfrm>
            <a:off x="3245607" y="1351310"/>
            <a:ext cx="1141333" cy="35718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Start</a:t>
            </a:r>
            <a:endParaRPr lang="en-US" sz="1400" dirty="0">
              <a:solidFill>
                <a:schemeClr val="tx1"/>
              </a:solidFill>
            </a:endParaRPr>
          </a:p>
        </p:txBody>
      </p:sp>
      <p:cxnSp>
        <p:nvCxnSpPr>
          <p:cNvPr id="119" name="Elbow Connector 115"/>
          <p:cNvCxnSpPr>
            <a:stCxn id="118" idx="1"/>
            <a:endCxn id="91" idx="0"/>
          </p:cNvCxnSpPr>
          <p:nvPr/>
        </p:nvCxnSpPr>
        <p:spPr>
          <a:xfrm rot="10800000" flipV="1">
            <a:off x="1879867" y="1529905"/>
            <a:ext cx="1365740" cy="77577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8"/>
          <p:cNvCxnSpPr>
            <a:stCxn id="118" idx="3"/>
            <a:endCxn id="102" idx="0"/>
          </p:cNvCxnSpPr>
          <p:nvPr/>
        </p:nvCxnSpPr>
        <p:spPr>
          <a:xfrm>
            <a:off x="4386940" y="1529905"/>
            <a:ext cx="1236135" cy="7753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03" idx="1"/>
            <a:endCxn id="91" idx="3"/>
          </p:cNvCxnSpPr>
          <p:nvPr/>
        </p:nvCxnSpPr>
        <p:spPr>
          <a:xfrm rot="10800000">
            <a:off x="2694521" y="2691991"/>
            <a:ext cx="311695" cy="605211"/>
          </a:xfrm>
          <a:prstGeom prst="bentConnector3">
            <a:avLst>
              <a:gd name="adj1" fmla="val 408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838795" y="3319143"/>
            <a:ext cx="378630" cy="261610"/>
          </a:xfrm>
          <a:prstGeom prst="rect">
            <a:avLst/>
          </a:prstGeom>
          <a:noFill/>
          <a:ln w="12700">
            <a:noFill/>
          </a:ln>
        </p:spPr>
        <p:txBody>
          <a:bodyPr wrap="none" rtlCol="0">
            <a:spAutoFit/>
          </a:bodyPr>
          <a:lstStyle/>
          <a:p>
            <a:r>
              <a:rPr lang="en-US" sz="1100" dirty="0" smtClean="0"/>
              <a:t>Yes</a:t>
            </a:r>
            <a:endParaRPr lang="en-US" sz="1100" dirty="0"/>
          </a:p>
        </p:txBody>
      </p:sp>
      <p:sp>
        <p:nvSpPr>
          <p:cNvPr id="123" name="TextBox 122"/>
          <p:cNvSpPr txBox="1"/>
          <p:nvPr/>
        </p:nvSpPr>
        <p:spPr>
          <a:xfrm>
            <a:off x="1893474" y="4695565"/>
            <a:ext cx="898003" cy="261610"/>
          </a:xfrm>
          <a:prstGeom prst="rect">
            <a:avLst/>
          </a:prstGeom>
          <a:noFill/>
          <a:ln w="12700">
            <a:noFill/>
          </a:ln>
        </p:spPr>
        <p:txBody>
          <a:bodyPr wrap="none" rtlCol="0">
            <a:spAutoFit/>
          </a:bodyPr>
          <a:lstStyle/>
          <a:p>
            <a:r>
              <a:rPr lang="en-US" sz="1100" dirty="0" smtClean="0"/>
              <a:t>Not Running</a:t>
            </a:r>
            <a:endParaRPr lang="en-US" sz="1100" dirty="0"/>
          </a:p>
        </p:txBody>
      </p:sp>
      <p:sp>
        <p:nvSpPr>
          <p:cNvPr id="124" name="TextBox 123"/>
          <p:cNvSpPr txBox="1"/>
          <p:nvPr/>
        </p:nvSpPr>
        <p:spPr>
          <a:xfrm>
            <a:off x="4528599" y="4890782"/>
            <a:ext cx="466794" cy="261610"/>
          </a:xfrm>
          <a:prstGeom prst="rect">
            <a:avLst/>
          </a:prstGeom>
          <a:noFill/>
          <a:ln w="12700">
            <a:noFill/>
          </a:ln>
        </p:spPr>
        <p:txBody>
          <a:bodyPr wrap="none" rtlCol="0">
            <a:spAutoFit/>
          </a:bodyPr>
          <a:lstStyle/>
          <a:p>
            <a:r>
              <a:rPr lang="en-US" sz="1100" dirty="0" smtClean="0"/>
              <a:t>Send</a:t>
            </a:r>
            <a:endParaRPr lang="en-US" sz="1100" dirty="0"/>
          </a:p>
        </p:txBody>
      </p:sp>
      <p:cxnSp>
        <p:nvCxnSpPr>
          <p:cNvPr id="125" name="Straight Arrow Connector 124"/>
          <p:cNvCxnSpPr/>
          <p:nvPr/>
        </p:nvCxnSpPr>
        <p:spPr>
          <a:xfrm rot="16200000">
            <a:off x="2881042" y="4923031"/>
            <a:ext cx="0" cy="704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3203875" y="5954852"/>
            <a:ext cx="1141333" cy="492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Basic-Functionalities</a:t>
            </a:r>
            <a:endParaRPr lang="en-US" sz="1200" dirty="0">
              <a:solidFill>
                <a:schemeClr val="tx1"/>
              </a:solidFill>
            </a:endParaRPr>
          </a:p>
        </p:txBody>
      </p:sp>
      <p:cxnSp>
        <p:nvCxnSpPr>
          <p:cNvPr id="127" name="Straight Arrow Connector 126"/>
          <p:cNvCxnSpPr/>
          <p:nvPr/>
        </p:nvCxnSpPr>
        <p:spPr>
          <a:xfrm rot="5400000" flipH="1">
            <a:off x="4697382" y="5853494"/>
            <a:ext cx="0" cy="704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rot="16200000">
            <a:off x="2851831" y="5853494"/>
            <a:ext cx="0" cy="7040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1891247" y="3084188"/>
            <a:ext cx="0" cy="365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1837913" y="3122705"/>
            <a:ext cx="527709" cy="261610"/>
          </a:xfrm>
          <a:prstGeom prst="rect">
            <a:avLst/>
          </a:prstGeom>
        </p:spPr>
        <p:txBody>
          <a:bodyPr wrap="none">
            <a:spAutoFit/>
          </a:bodyPr>
          <a:lstStyle/>
          <a:p>
            <a:r>
              <a:rPr lang="en-US" sz="1100" dirty="0"/>
              <a:t>Check</a:t>
            </a:r>
          </a:p>
        </p:txBody>
      </p:sp>
      <p:cxnSp>
        <p:nvCxnSpPr>
          <p:cNvPr id="131" name="Straight Arrow Connector 130"/>
          <p:cNvCxnSpPr>
            <a:endCxn id="104" idx="0"/>
          </p:cNvCxnSpPr>
          <p:nvPr/>
        </p:nvCxnSpPr>
        <p:spPr>
          <a:xfrm>
            <a:off x="5623074" y="3111996"/>
            <a:ext cx="2341" cy="320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5648274" y="3111996"/>
            <a:ext cx="527709" cy="261610"/>
          </a:xfrm>
          <a:prstGeom prst="rect">
            <a:avLst/>
          </a:prstGeom>
        </p:spPr>
        <p:txBody>
          <a:bodyPr wrap="none">
            <a:spAutoFit/>
          </a:bodyPr>
          <a:lstStyle/>
          <a:p>
            <a:r>
              <a:rPr lang="en-US" sz="1100" dirty="0"/>
              <a:t>Check</a:t>
            </a:r>
          </a:p>
        </p:txBody>
      </p:sp>
      <p:pic>
        <p:nvPicPr>
          <p:cNvPr id="47" name="IoT cloudserve gray logo1.jpg"/>
          <p:cNvPicPr/>
          <p:nvPr/>
        </p:nvPicPr>
        <p:blipFill>
          <a:blip r:embed="rId3" cstate="print">
            <a:extLst/>
          </a:blip>
          <a:stretch>
            <a:fillRect/>
          </a:stretch>
        </p:blipFill>
        <p:spPr>
          <a:xfrm>
            <a:off x="76581" y="6190152"/>
            <a:ext cx="966178" cy="556436"/>
          </a:xfrm>
          <a:prstGeom prst="rect">
            <a:avLst/>
          </a:prstGeom>
          <a:ln w="12700">
            <a:miter lim="400000"/>
          </a:ln>
        </p:spPr>
      </p:pic>
      <p:sp>
        <p:nvSpPr>
          <p:cNvPr id="48" name="제목 1"/>
          <p:cNvSpPr txBox="1">
            <a:spLocks/>
          </p:cNvSpPr>
          <p:nvPr/>
        </p:nvSpPr>
        <p:spPr>
          <a:xfrm>
            <a:off x="0" y="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dirty="0" smtClean="0">
                <a:latin typeface="Times New Roman" pitchFamily="18" charset="0"/>
                <a:cs typeface="Times New Roman" pitchFamily="18" charset="0"/>
              </a:rPr>
              <a:t>Multi-Agents Process flow and DB Collection</a:t>
            </a:r>
            <a:endParaRPr kumimoji="0" lang="en-US" altLang="ko-KR" b="0" i="0" u="none" strike="noStrike" kern="1200" cap="none" spc="0" normalizeH="0" baseline="0" noProof="0" dirty="0">
              <a:ln>
                <a:noFill/>
              </a:ln>
              <a:solidFill>
                <a:prstClr val="black"/>
              </a:solidFill>
              <a:effectLst/>
              <a:uLnTx/>
              <a:uFillTx/>
              <a:latin typeface="Times New Roman" pitchFamily="18" charset="0"/>
              <a:ea typeface="맑은 고딕" panose="020B0503020000020004" pitchFamily="50" charset="-127"/>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 Ahmad </a:t>
            </a:r>
            <a:r>
              <a:rPr lang="en-US" dirty="0" err="1" smtClean="0"/>
              <a:t>Rathore</a:t>
            </a:r>
            <a:r>
              <a:rPr lang="en-US" dirty="0" smtClean="0"/>
              <a:t>, M </a:t>
            </a:r>
            <a:r>
              <a:rPr lang="en-US" dirty="0" err="1" smtClean="0"/>
              <a:t>Usman</a:t>
            </a:r>
            <a:r>
              <a:rPr lang="en-US" dirty="0" smtClean="0"/>
              <a:t>, JW Kim. “Maintaining </a:t>
            </a:r>
            <a:r>
              <a:rPr lang="en-US" dirty="0" err="1" smtClean="0"/>
              <a:t>SmartX</a:t>
            </a:r>
            <a:r>
              <a:rPr lang="en-US" dirty="0" smtClean="0"/>
              <a:t> Multi-View Visibility for OF@TEIN+ Distributed Cloud-native Edge Boxes.” Transactions on Emerging Telecommunications Technologies (2019): Submitted.</a:t>
            </a:r>
          </a:p>
          <a:p>
            <a:endParaRPr lang="en-US" dirty="0" smtClean="0"/>
          </a:p>
          <a:p>
            <a:r>
              <a:rPr lang="en-US" dirty="0" smtClean="0"/>
              <a:t>Persistent Operation of OF@TEIN+ Playground Verified by </a:t>
            </a:r>
            <a:r>
              <a:rPr lang="en-US" dirty="0" err="1" smtClean="0"/>
              <a:t>SmartX</a:t>
            </a:r>
            <a:r>
              <a:rPr lang="en-US" dirty="0" smtClean="0"/>
              <a:t> Multi-View Leveraged Visualization, The 12th ICFCC 2020: To be submitted</a:t>
            </a:r>
            <a:endParaRPr lang="en-US" dirty="0" smtClean="0">
              <a:hlinkClick r:id="rId2"/>
            </a:endParaRPr>
          </a:p>
          <a:p>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600" dirty="0" smtClean="0"/>
              <a:t>Related Research Papers</a:t>
            </a:r>
            <a:endParaRPr kumimoji="0" lang="en-US" sz="3600" b="0"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endParaRPr>
          </a:p>
        </p:txBody>
      </p:sp>
      <p:pic>
        <p:nvPicPr>
          <p:cNvPr id="6" name="IoT cloudserve gray logo1.jpg"/>
          <p:cNvPicPr/>
          <p:nvPr/>
        </p:nvPicPr>
        <p:blipFill>
          <a:blip r:embed="rId3" cstate="print">
            <a:extLst/>
          </a:blip>
          <a:stretch>
            <a:fillRect/>
          </a:stretch>
        </p:blipFill>
        <p:spPr>
          <a:xfrm>
            <a:off x="76581" y="6190152"/>
            <a:ext cx="966178" cy="556436"/>
          </a:xfrm>
          <a:prstGeom prst="rect">
            <a:avLst/>
          </a:prstGeom>
          <a:ln w="12700">
            <a:miter lim="400000"/>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7245" y="1709791"/>
            <a:ext cx="11358368" cy="2852737"/>
          </a:xfrm>
        </p:spPr>
        <p:txBody>
          <a:bodyPr>
            <a:normAutofit/>
          </a:bodyPr>
          <a:lstStyle/>
          <a:p>
            <a:pPr algn="l"/>
            <a:r>
              <a:rPr lang="en-US" sz="3200" b="1" dirty="0">
                <a:latin typeface="Aharoni" panose="02010803020104030203" pitchFamily="2" charset="-79"/>
                <a:cs typeface="Aharoni" panose="02010803020104030203" pitchFamily="2" charset="-79"/>
              </a:rPr>
              <a:t>Step </a:t>
            </a:r>
            <a:r>
              <a:rPr lang="en-US" sz="4000" b="1" dirty="0" smtClean="0">
                <a:latin typeface="Aharoni" panose="02010803020104030203" pitchFamily="2" charset="-79"/>
                <a:cs typeface="Aharoni" panose="02010803020104030203" pitchFamily="2" charset="-79"/>
              </a:rPr>
              <a:t>2</a:t>
            </a:r>
            <a:r>
              <a:rPr lang="en-US" sz="3200" b="1" dirty="0" smtClean="0">
                <a:latin typeface="Aharoni" panose="02010803020104030203" pitchFamily="2" charset="-79"/>
                <a:cs typeface="Aharoni" panose="02010803020104030203" pitchFamily="2" charset="-79"/>
              </a:rPr>
              <a:t>:</a:t>
            </a:r>
            <a:r>
              <a:rPr lang="en-US" sz="36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Maintaining Visualization for Persistent Playground Operations (Visibility) for Service Developers and Operators</a:t>
            </a:r>
            <a:endParaRPr lang="en-US" sz="36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527246" y="4638499"/>
            <a:ext cx="10817252" cy="1721481"/>
          </a:xfrm>
        </p:spPr>
        <p:txBody>
          <a:bodyPr>
            <a:normAutofit fontScale="25000" lnSpcReduction="20000"/>
          </a:bodyPr>
          <a:lstStyle/>
          <a:p>
            <a:pPr marL="0" lvl="2">
              <a:lnSpc>
                <a:spcPct val="120000"/>
              </a:lnSpc>
              <a:spcBef>
                <a:spcPts val="1000"/>
              </a:spcBef>
              <a:defRPr/>
            </a:pPr>
            <a:r>
              <a:rPr lang="en-US" sz="6000" b="1" dirty="0" smtClean="0">
                <a:solidFill>
                  <a:srgbClr val="C00000"/>
                </a:solidFill>
                <a:latin typeface="Malgun Gothic" panose="020B0503020000020004" pitchFamily="34" charset="-127"/>
                <a:ea typeface="Malgun Gothic" panose="020B0503020000020004" pitchFamily="34" charset="-127"/>
              </a:rPr>
              <a:t>[</a:t>
            </a:r>
            <a:r>
              <a:rPr lang="en-US" sz="6000" b="1" dirty="0">
                <a:solidFill>
                  <a:srgbClr val="C00000"/>
                </a:solidFill>
                <a:latin typeface="Malgun Gothic" panose="020B0503020000020004" pitchFamily="34" charset="-127"/>
                <a:ea typeface="Malgun Gothic" panose="020B0503020000020004" pitchFamily="34" charset="-127"/>
              </a:rPr>
              <a:t>2</a:t>
            </a:r>
            <a:r>
              <a:rPr lang="en-US" sz="6000" b="1" dirty="0" smtClean="0">
                <a:solidFill>
                  <a:srgbClr val="C00000"/>
                </a:solidFill>
                <a:latin typeface="Malgun Gothic" panose="020B0503020000020004" pitchFamily="34" charset="-127"/>
                <a:ea typeface="Malgun Gothic" panose="020B0503020000020004" pitchFamily="34" charset="-127"/>
              </a:rPr>
              <a:t>-1] Resource Layer Visualization</a:t>
            </a:r>
          </a:p>
          <a:p>
            <a:pPr marL="0" lvl="2">
              <a:lnSpc>
                <a:spcPct val="120000"/>
              </a:lnSpc>
              <a:spcBef>
                <a:spcPts val="1000"/>
              </a:spcBef>
              <a:defRPr/>
            </a:pPr>
            <a:r>
              <a:rPr lang="en-US" sz="6000" b="1" dirty="0" smtClean="0">
                <a:solidFill>
                  <a:srgbClr val="C00000"/>
                </a:solidFill>
                <a:latin typeface="Malgun Gothic" panose="020B0503020000020004" pitchFamily="34" charset="-127"/>
                <a:ea typeface="Malgun Gothic" panose="020B0503020000020004" pitchFamily="34" charset="-127"/>
              </a:rPr>
              <a:t>[</a:t>
            </a:r>
            <a:r>
              <a:rPr lang="en-US" sz="6000" b="1" dirty="0" smtClean="0">
                <a:solidFill>
                  <a:srgbClr val="C00000"/>
                </a:solidFill>
                <a:latin typeface="Malgun Gothic" panose="020B0503020000020004" pitchFamily="34" charset="-127"/>
                <a:ea typeface="Malgun Gothic" panose="020B0503020000020004" pitchFamily="34" charset="-127"/>
              </a:rPr>
              <a:t>2-2] visualization for Visibility loss recovery</a:t>
            </a:r>
          </a:p>
          <a:p>
            <a:pPr marL="0" lvl="2">
              <a:lnSpc>
                <a:spcPct val="120000"/>
              </a:lnSpc>
              <a:spcBef>
                <a:spcPts val="1000"/>
              </a:spcBef>
              <a:defRPr/>
            </a:pPr>
            <a:r>
              <a:rPr lang="en-US" sz="6000" b="1" dirty="0" smtClean="0">
                <a:solidFill>
                  <a:srgbClr val="C00000"/>
                </a:solidFill>
                <a:latin typeface="Malgun Gothic" panose="020B0503020000020004" pitchFamily="34" charset="-127"/>
                <a:ea typeface="Malgun Gothic" panose="020B0503020000020004" pitchFamily="34" charset="-127"/>
              </a:rPr>
              <a:t>[2-3] Visualization for Flow Layer Volume</a:t>
            </a:r>
          </a:p>
          <a:p>
            <a:pPr marL="0" lvl="2">
              <a:lnSpc>
                <a:spcPct val="120000"/>
              </a:lnSpc>
              <a:spcBef>
                <a:spcPts val="1000"/>
              </a:spcBef>
              <a:defRPr/>
            </a:pPr>
            <a:r>
              <a:rPr lang="en-US" sz="6000" b="1" dirty="0" smtClean="0">
                <a:solidFill>
                  <a:srgbClr val="C00000"/>
                </a:solidFill>
                <a:latin typeface="Malgun Gothic" panose="020B0503020000020004" pitchFamily="34" charset="-127"/>
                <a:ea typeface="Malgun Gothic" panose="020B0503020000020004" pitchFamily="34" charset="-127"/>
              </a:rPr>
              <a:t>[</a:t>
            </a:r>
            <a:r>
              <a:rPr lang="en-US" sz="6000" b="1" dirty="0" smtClean="0">
                <a:solidFill>
                  <a:srgbClr val="C00000"/>
                </a:solidFill>
                <a:latin typeface="Malgun Gothic" panose="020B0503020000020004" pitchFamily="34" charset="-127"/>
                <a:ea typeface="Malgun Gothic" panose="020B0503020000020004" pitchFamily="34" charset="-127"/>
              </a:rPr>
              <a:t>2-4] Onion-ring based visualization</a:t>
            </a:r>
            <a:endParaRPr lang="en-US" sz="6000" b="1" dirty="0" smtClean="0">
              <a:solidFill>
                <a:srgbClr val="C00000"/>
              </a:solidFill>
              <a:latin typeface="Malgun Gothic" panose="020B0503020000020004" pitchFamily="34" charset="-127"/>
              <a:ea typeface="Malgun Gothic" panose="020B0503020000020004" pitchFamily="34" charset="-127"/>
            </a:endParaRPr>
          </a:p>
          <a:p>
            <a:pPr marL="0" lvl="2">
              <a:lnSpc>
                <a:spcPct val="120000"/>
              </a:lnSpc>
              <a:spcBef>
                <a:spcPts val="1000"/>
              </a:spcBef>
              <a:defRPr/>
            </a:pPr>
            <a:endParaRPr lang="en-US" sz="6000" b="1" dirty="0" smtClean="0">
              <a:solidFill>
                <a:srgbClr val="C00000"/>
              </a:solidFill>
              <a:latin typeface="Malgun Gothic" panose="020B0503020000020004" pitchFamily="34" charset="-127"/>
              <a:ea typeface="Malgun Gothic" panose="020B0503020000020004" pitchFamily="34" charset="-127"/>
            </a:endParaRPr>
          </a:p>
          <a:p>
            <a:pPr marL="0" lvl="2">
              <a:lnSpc>
                <a:spcPct val="120000"/>
              </a:lnSpc>
              <a:spcBef>
                <a:spcPts val="1000"/>
              </a:spcBef>
              <a:defRPr/>
            </a:pPr>
            <a:endParaRPr lang="en-US" sz="2400" b="1" dirty="0" smtClean="0">
              <a:solidFill>
                <a:srgbClr val="C00000"/>
              </a:solidFill>
              <a:latin typeface="Malgun Gothic" panose="020B0503020000020004" pitchFamily="34" charset="-127"/>
              <a:ea typeface="Malgun Gothic" panose="020B0503020000020004" pitchFamily="34" charset="-127"/>
            </a:endParaRPr>
          </a:p>
          <a:p>
            <a:pPr marL="0" lvl="2">
              <a:lnSpc>
                <a:spcPct val="120000"/>
              </a:lnSpc>
              <a:spcBef>
                <a:spcPts val="1000"/>
              </a:spcBef>
              <a:defRPr/>
            </a:pPr>
            <a:endParaRPr lang="en-US" sz="2400" b="1" dirty="0">
              <a:solidFill>
                <a:srgbClr val="C00000"/>
              </a:solidFill>
              <a:latin typeface="Malgun Gothic" panose="020B0503020000020004" pitchFamily="34" charset="-127"/>
              <a:ea typeface="Malgun Gothic" panose="020B0503020000020004" pitchFamily="34" charset="-127"/>
            </a:endParaRPr>
          </a:p>
          <a:p>
            <a:pPr marL="0" lvl="2">
              <a:lnSpc>
                <a:spcPct val="120000"/>
              </a:lnSpc>
              <a:spcBef>
                <a:spcPts val="1000"/>
              </a:spcBef>
              <a:defRPr/>
            </a:pPr>
            <a:r>
              <a:rPr lang="en-US" sz="2300" dirty="0" smtClean="0">
                <a:solidFill>
                  <a:schemeClr val="bg1">
                    <a:lumMod val="85000"/>
                  </a:schemeClr>
                </a:solidFill>
                <a:latin typeface="Malgun Gothic" panose="020B0503020000020004" pitchFamily="34" charset="-127"/>
                <a:ea typeface="Malgun Gothic" panose="020B0503020000020004" pitchFamily="34" charset="-127"/>
              </a:rPr>
              <a:t>[</a:t>
            </a:r>
            <a:endParaRPr lang="en-US" dirty="0"/>
          </a:p>
        </p:txBody>
      </p:sp>
      <p:pic>
        <p:nvPicPr>
          <p:cNvPr id="5" name="Picture 4" descr="C:\Users\sunny\Desktop\제목 없음.pn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4157260" y="845876"/>
            <a:ext cx="1669159" cy="1233978"/>
          </a:xfrm>
          <a:prstGeom prst="rect">
            <a:avLst/>
          </a:prstGeom>
          <a:noFill/>
          <a:extLst/>
        </p:spPr>
      </p:pic>
      <p:pic>
        <p:nvPicPr>
          <p:cNvPr id="6" name="그림 214"/>
          <p:cNvPicPr>
            <a:picLocks noChangeAspect="1"/>
          </p:cNvPicPr>
          <p:nvPr/>
        </p:nvPicPr>
        <p:blipFill>
          <a:blip r:embed="rId3" cstate="print">
            <a:duotone>
              <a:schemeClr val="bg2">
                <a:shade val="45000"/>
                <a:satMod val="135000"/>
              </a:schemeClr>
              <a:prstClr val="white"/>
            </a:duotone>
            <a:extLst/>
          </a:blip>
          <a:stretch>
            <a:fillRect/>
          </a:stretch>
        </p:blipFill>
        <p:spPr>
          <a:xfrm>
            <a:off x="6856215" y="678122"/>
            <a:ext cx="2089513" cy="1569489"/>
          </a:xfrm>
          <a:prstGeom prst="rect">
            <a:avLst/>
          </a:prstGeom>
        </p:spPr>
      </p:pic>
      <p:sp>
        <p:nvSpPr>
          <p:cNvPr id="2" name="Slide Number Placeholder 1"/>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20</a:t>
            </a:fld>
            <a:endParaRPr lang="en-US">
              <a:solidFill>
                <a:prstClr val="black">
                  <a:tint val="75000"/>
                </a:prstClr>
              </a:solidFill>
            </a:endParaRPr>
          </a:p>
        </p:txBody>
      </p:sp>
      <p:pic>
        <p:nvPicPr>
          <p:cNvPr id="7" name="IoT cloudserve gray logo1.jpg"/>
          <p:cNvPicPr/>
          <p:nvPr/>
        </p:nvPicPr>
        <p:blipFill>
          <a:blip r:embed="rId4"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p14="http://schemas.microsoft.com/office/powerpoint/2010/main" xmlns="" val="17123142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21</a:t>
            </a:fld>
            <a:endParaRPr lang="ko-KR" altLang="en-US">
              <a:solidFill>
                <a:srgbClr val="000000"/>
              </a:solidFill>
            </a:endParaRPr>
          </a:p>
        </p:txBody>
      </p:sp>
      <p:grpSp>
        <p:nvGrpSpPr>
          <p:cNvPr id="5" name="Group 4"/>
          <p:cNvGrpSpPr/>
          <p:nvPr/>
        </p:nvGrpSpPr>
        <p:grpSpPr>
          <a:xfrm>
            <a:off x="1" y="2362200"/>
            <a:ext cx="12188824" cy="3429000"/>
            <a:chOff x="-141719" y="2555594"/>
            <a:chExt cx="11062174" cy="2798743"/>
          </a:xfrm>
        </p:grpSpPr>
        <p:pic>
          <p:nvPicPr>
            <p:cNvPr id="6" name="Picture 5"/>
            <p:cNvPicPr>
              <a:picLocks noChangeAspect="1"/>
            </p:cNvPicPr>
            <p:nvPr/>
          </p:nvPicPr>
          <p:blipFill>
            <a:blip r:embed="rId2" cstate="print"/>
            <a:stretch>
              <a:fillRect/>
            </a:stretch>
          </p:blipFill>
          <p:spPr>
            <a:xfrm>
              <a:off x="-141719" y="2555594"/>
              <a:ext cx="5088623" cy="2798743"/>
            </a:xfrm>
            <a:prstGeom prst="rect">
              <a:avLst/>
            </a:prstGeom>
          </p:spPr>
        </p:pic>
        <p:pic>
          <p:nvPicPr>
            <p:cNvPr id="7" name="Picture 6"/>
            <p:cNvPicPr>
              <a:picLocks noChangeAspect="1"/>
            </p:cNvPicPr>
            <p:nvPr/>
          </p:nvPicPr>
          <p:blipFill>
            <a:blip r:embed="rId3" cstate="print"/>
            <a:stretch>
              <a:fillRect/>
            </a:stretch>
          </p:blipFill>
          <p:spPr>
            <a:xfrm>
              <a:off x="5062199" y="2555594"/>
              <a:ext cx="5858256" cy="2701460"/>
            </a:xfrm>
            <a:prstGeom prst="rect">
              <a:avLst/>
            </a:prstGeom>
          </p:spPr>
        </p:pic>
        <p:sp>
          <p:nvSpPr>
            <p:cNvPr id="8" name="TextBox 7"/>
            <p:cNvSpPr txBox="1"/>
            <p:nvPr/>
          </p:nvSpPr>
          <p:spPr>
            <a:xfrm>
              <a:off x="2109082" y="3594318"/>
              <a:ext cx="587020" cy="369332"/>
            </a:xfrm>
            <a:prstGeom prst="rect">
              <a:avLst/>
            </a:prstGeom>
            <a:noFill/>
          </p:spPr>
          <p:txBody>
            <a:bodyPr wrap="none" rtlCol="0">
              <a:spAutoFit/>
            </a:bodyPr>
            <a:lstStyle/>
            <a:p>
              <a:r>
                <a:rPr lang="en-US" dirty="0" smtClean="0"/>
                <a:t>Ping</a:t>
              </a:r>
              <a:endParaRPr lang="en-US" dirty="0"/>
            </a:p>
          </p:txBody>
        </p:sp>
        <p:sp>
          <p:nvSpPr>
            <p:cNvPr id="9" name="TextBox 8"/>
            <p:cNvSpPr txBox="1"/>
            <p:nvPr/>
          </p:nvSpPr>
          <p:spPr>
            <a:xfrm>
              <a:off x="2089416" y="4459224"/>
              <a:ext cx="904607" cy="369332"/>
            </a:xfrm>
            <a:prstGeom prst="rect">
              <a:avLst/>
            </a:prstGeom>
            <a:noFill/>
          </p:spPr>
          <p:txBody>
            <a:bodyPr wrap="none" rtlCol="0">
              <a:spAutoFit/>
            </a:bodyPr>
            <a:lstStyle/>
            <a:p>
              <a:r>
                <a:rPr lang="en-US" dirty="0" smtClean="0"/>
                <a:t>Latency</a:t>
              </a:r>
              <a:endParaRPr lang="en-US" dirty="0"/>
            </a:p>
          </p:txBody>
        </p:sp>
        <p:sp>
          <p:nvSpPr>
            <p:cNvPr id="10" name="TextBox 9"/>
            <p:cNvSpPr txBox="1"/>
            <p:nvPr/>
          </p:nvSpPr>
          <p:spPr>
            <a:xfrm>
              <a:off x="1360947" y="2782280"/>
              <a:ext cx="2361544" cy="492443"/>
            </a:xfrm>
            <a:prstGeom prst="rect">
              <a:avLst/>
            </a:prstGeom>
            <a:noFill/>
          </p:spPr>
          <p:txBody>
            <a:bodyPr wrap="none" rtlCol="0">
              <a:spAutoFit/>
            </a:bodyPr>
            <a:lstStyle/>
            <a:p>
              <a:pPr algn="ctr"/>
              <a:r>
                <a:rPr lang="en-US" dirty="0" smtClean="0"/>
                <a:t>Liveliness </a:t>
              </a:r>
            </a:p>
            <a:p>
              <a:pPr algn="ctr"/>
              <a:r>
                <a:rPr lang="en-US" sz="800" dirty="0" smtClean="0"/>
                <a:t>(Connection between Micro-Box to Visibility Center)</a:t>
              </a:r>
              <a:endParaRPr lang="en-US" sz="800" dirty="0"/>
            </a:p>
          </p:txBody>
        </p:sp>
        <p:sp>
          <p:nvSpPr>
            <p:cNvPr id="11" name="TextBox 10"/>
            <p:cNvSpPr txBox="1"/>
            <p:nvPr/>
          </p:nvSpPr>
          <p:spPr>
            <a:xfrm>
              <a:off x="6392879" y="3594318"/>
              <a:ext cx="574196" cy="369332"/>
            </a:xfrm>
            <a:prstGeom prst="rect">
              <a:avLst/>
            </a:prstGeom>
            <a:noFill/>
          </p:spPr>
          <p:txBody>
            <a:bodyPr wrap="none" rtlCol="0">
              <a:spAutoFit/>
            </a:bodyPr>
            <a:lstStyle/>
            <a:p>
              <a:r>
                <a:rPr lang="en-US" dirty="0" smtClean="0"/>
                <a:t>CPU</a:t>
              </a:r>
              <a:endParaRPr lang="en-US" dirty="0"/>
            </a:p>
          </p:txBody>
        </p:sp>
        <p:sp>
          <p:nvSpPr>
            <p:cNvPr id="12" name="TextBox 11"/>
            <p:cNvSpPr txBox="1"/>
            <p:nvPr/>
          </p:nvSpPr>
          <p:spPr>
            <a:xfrm>
              <a:off x="6392879" y="4425686"/>
              <a:ext cx="636713" cy="369332"/>
            </a:xfrm>
            <a:prstGeom prst="rect">
              <a:avLst/>
            </a:prstGeom>
            <a:noFill/>
          </p:spPr>
          <p:txBody>
            <a:bodyPr wrap="none" rtlCol="0">
              <a:spAutoFit/>
            </a:bodyPr>
            <a:lstStyle/>
            <a:p>
              <a:r>
                <a:rPr lang="en-US" dirty="0" smtClean="0"/>
                <a:t>Load</a:t>
              </a:r>
              <a:endParaRPr lang="en-US" dirty="0"/>
            </a:p>
          </p:txBody>
        </p:sp>
        <p:sp>
          <p:nvSpPr>
            <p:cNvPr id="13" name="TextBox 12"/>
            <p:cNvSpPr txBox="1"/>
            <p:nvPr/>
          </p:nvSpPr>
          <p:spPr>
            <a:xfrm>
              <a:off x="6216772" y="2729412"/>
              <a:ext cx="988925" cy="369332"/>
            </a:xfrm>
            <a:prstGeom prst="rect">
              <a:avLst/>
            </a:prstGeom>
            <a:noFill/>
          </p:spPr>
          <p:txBody>
            <a:bodyPr wrap="none" rtlCol="0">
              <a:spAutoFit/>
            </a:bodyPr>
            <a:lstStyle/>
            <a:p>
              <a:r>
                <a:rPr lang="en-US" dirty="0" smtClean="0"/>
                <a:t>Memory</a:t>
              </a:r>
              <a:endParaRPr lang="en-US" dirty="0"/>
            </a:p>
          </p:txBody>
        </p:sp>
        <p:sp>
          <p:nvSpPr>
            <p:cNvPr id="14" name="TextBox 13"/>
            <p:cNvSpPr txBox="1"/>
            <p:nvPr/>
          </p:nvSpPr>
          <p:spPr>
            <a:xfrm>
              <a:off x="8889625" y="2809568"/>
              <a:ext cx="1681872" cy="353943"/>
            </a:xfrm>
            <a:prstGeom prst="rect">
              <a:avLst/>
            </a:prstGeom>
            <a:noFill/>
          </p:spPr>
          <p:txBody>
            <a:bodyPr wrap="none" rtlCol="0">
              <a:spAutoFit/>
            </a:bodyPr>
            <a:lstStyle/>
            <a:p>
              <a:pPr algn="ctr"/>
              <a:r>
                <a:rPr lang="en-US" sz="1000" dirty="0" smtClean="0"/>
                <a:t>Network packets transferred</a:t>
              </a:r>
            </a:p>
            <a:p>
              <a:pPr algn="ctr"/>
              <a:r>
                <a:rPr lang="en-US" sz="700" dirty="0" smtClean="0"/>
                <a:t>(bytes)</a:t>
              </a:r>
              <a:endParaRPr lang="en-US" sz="700" dirty="0"/>
            </a:p>
          </p:txBody>
        </p:sp>
        <p:sp>
          <p:nvSpPr>
            <p:cNvPr id="15" name="TextBox 14"/>
            <p:cNvSpPr txBox="1"/>
            <p:nvPr/>
          </p:nvSpPr>
          <p:spPr>
            <a:xfrm>
              <a:off x="8949739" y="3417346"/>
              <a:ext cx="1561646" cy="353943"/>
            </a:xfrm>
            <a:prstGeom prst="rect">
              <a:avLst/>
            </a:prstGeom>
            <a:noFill/>
          </p:spPr>
          <p:txBody>
            <a:bodyPr wrap="none" rtlCol="0">
              <a:spAutoFit/>
            </a:bodyPr>
            <a:lstStyle/>
            <a:p>
              <a:pPr algn="ctr"/>
              <a:r>
                <a:rPr lang="en-US" sz="1000" dirty="0" smtClean="0"/>
                <a:t>Network packets Received</a:t>
              </a:r>
            </a:p>
            <a:p>
              <a:pPr algn="ctr"/>
              <a:r>
                <a:rPr lang="en-US" sz="700" dirty="0" smtClean="0"/>
                <a:t>(bytes)</a:t>
              </a:r>
              <a:endParaRPr lang="en-US" sz="700" dirty="0"/>
            </a:p>
          </p:txBody>
        </p:sp>
      </p:grpSp>
      <p:pic>
        <p:nvPicPr>
          <p:cNvPr id="16" name="IoT cloudserve gray logo1.jpg"/>
          <p:cNvPicPr/>
          <p:nvPr/>
        </p:nvPicPr>
        <p:blipFill>
          <a:blip r:embed="rId4" cstate="print">
            <a:extLst/>
          </a:blip>
          <a:stretch>
            <a:fillRect/>
          </a:stretch>
        </p:blipFill>
        <p:spPr>
          <a:xfrm>
            <a:off x="76581" y="6190152"/>
            <a:ext cx="966178" cy="556436"/>
          </a:xfrm>
          <a:prstGeom prst="rect">
            <a:avLst/>
          </a:prstGeom>
          <a:ln w="12700">
            <a:miter lim="400000"/>
          </a:ln>
        </p:spPr>
      </p:pic>
      <p:sp>
        <p:nvSpPr>
          <p:cNvPr id="18" name="제목 1"/>
          <p:cNvSpPr txBox="1">
            <a:spLocks/>
          </p:cNvSpPr>
          <p:nvPr/>
        </p:nvSpPr>
        <p:spPr>
          <a:xfrm>
            <a:off x="0" y="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2800" dirty="0" smtClean="0"/>
              <a:t>Resource Layer Measurement ( Active Monitoring + Passive Monitoring)</a:t>
            </a:r>
            <a:endParaRPr kumimoji="0" lang="en-US" altLang="ko-KR" sz="28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22</a:t>
            </a:fld>
            <a:endParaRPr lang="ko-KR" altLang="en-US">
              <a:solidFill>
                <a:srgbClr val="000000"/>
              </a:solidFill>
            </a:endParaRPr>
          </a:p>
        </p:txBody>
      </p:sp>
      <p:pic>
        <p:nvPicPr>
          <p:cNvPr id="5" name="Content Placeholder 4" descr="pers_Micro-Box_Latency - Kibana - Mozilla Firefox"/>
          <p:cNvPicPr>
            <a:picLocks noChangeAspect="1"/>
          </p:cNvPicPr>
          <p:nvPr/>
        </p:nvPicPr>
        <p:blipFill rotWithShape="1">
          <a:blip r:embed="rId2" cstate="print">
            <a:extLst>
              <a:ext uri="{28A0092B-C50C-407E-A947-70E740481C1C}">
                <a14:useLocalDpi xmlns="" xmlns:a14="http://schemas.microsoft.com/office/drawing/2010/main" val="0"/>
              </a:ext>
            </a:extLst>
          </a:blip>
          <a:srcRect t="12725" r="214" b="1717"/>
          <a:stretch/>
        </p:blipFill>
        <p:spPr bwMode="auto">
          <a:xfrm>
            <a:off x="259080" y="1398149"/>
            <a:ext cx="10058400" cy="4704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7419275" y="3073319"/>
            <a:ext cx="212213" cy="41089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37934" y="4159189"/>
            <a:ext cx="212213" cy="41089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28604" y="5413370"/>
            <a:ext cx="212213" cy="41089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204002" y="2672719"/>
            <a:ext cx="1499251" cy="307777"/>
          </a:xfrm>
          <a:prstGeom prst="rect">
            <a:avLst/>
          </a:prstGeom>
          <a:noFill/>
        </p:spPr>
        <p:txBody>
          <a:bodyPr wrap="square" rtlCol="0">
            <a:spAutoFit/>
          </a:bodyPr>
          <a:lstStyle/>
          <a:p>
            <a:r>
              <a:rPr lang="en-US" sz="1400" b="1" dirty="0" smtClean="0"/>
              <a:t>Visibility Loss</a:t>
            </a:r>
            <a:endParaRPr lang="en-US" sz="1400" b="1" dirty="0"/>
          </a:p>
        </p:txBody>
      </p:sp>
      <p:sp>
        <p:nvSpPr>
          <p:cNvPr id="10" name="TextBox 9"/>
          <p:cNvSpPr txBox="1"/>
          <p:nvPr/>
        </p:nvSpPr>
        <p:spPr>
          <a:xfrm>
            <a:off x="7751085" y="2550798"/>
            <a:ext cx="2039240" cy="307777"/>
          </a:xfrm>
          <a:prstGeom prst="rect">
            <a:avLst/>
          </a:prstGeom>
          <a:noFill/>
        </p:spPr>
        <p:txBody>
          <a:bodyPr wrap="square" rtlCol="0">
            <a:spAutoFit/>
          </a:bodyPr>
          <a:lstStyle/>
          <a:p>
            <a:r>
              <a:rPr lang="en-US" sz="1400" b="1" dirty="0" smtClean="0"/>
              <a:t>Visibility recovered</a:t>
            </a:r>
            <a:endParaRPr lang="en-US" sz="1400" b="1" dirty="0"/>
          </a:p>
        </p:txBody>
      </p:sp>
      <p:cxnSp>
        <p:nvCxnSpPr>
          <p:cNvPr id="11" name="Straight Arrow Connector 10"/>
          <p:cNvCxnSpPr/>
          <p:nvPr/>
        </p:nvCxnSpPr>
        <p:spPr>
          <a:xfrm>
            <a:off x="7550015" y="2802278"/>
            <a:ext cx="0" cy="316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7667106" y="2789240"/>
            <a:ext cx="93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IoT cloudserve gray logo1.jpg"/>
          <p:cNvPicPr/>
          <p:nvPr/>
        </p:nvPicPr>
        <p:blipFill>
          <a:blip r:embed="rId3" cstate="print">
            <a:extLst/>
          </a:blip>
          <a:stretch>
            <a:fillRect/>
          </a:stretch>
        </p:blipFill>
        <p:spPr>
          <a:xfrm>
            <a:off x="76581" y="6190152"/>
            <a:ext cx="966178" cy="556436"/>
          </a:xfrm>
          <a:prstGeom prst="rect">
            <a:avLst/>
          </a:prstGeom>
          <a:ln w="12700">
            <a:miter lim="400000"/>
          </a:ln>
        </p:spPr>
      </p:pic>
      <p:sp>
        <p:nvSpPr>
          <p:cNvPr id="16" name="제목 1"/>
          <p:cNvSpPr txBox="1">
            <a:spLocks/>
          </p:cNvSpPr>
          <p:nvPr/>
        </p:nvSpPr>
        <p:spPr>
          <a:xfrm>
            <a:off x="0" y="0"/>
            <a:ext cx="12188825" cy="881376"/>
          </a:xfrm>
          <a:prstGeom prst="rect">
            <a:avLst/>
          </a:prstGeom>
          <a:solidFill>
            <a:schemeClr val="accent1">
              <a:lumMod val="20000"/>
              <a:lumOff val="80000"/>
            </a:schemeClr>
          </a:solidFill>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4000" dirty="0" smtClean="0"/>
              <a:t>Visibility Loss Recovery</a:t>
            </a:r>
            <a:endParaRPr kumimoji="0" lang="en-US" altLang="ko-KR" sz="4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sz="28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23</a:t>
            </a:fld>
            <a:endParaRPr lang="ko-KR" altLang="en-US">
              <a:solidFill>
                <a:srgbClr val="000000"/>
              </a:solidFill>
            </a:endParaRPr>
          </a:p>
        </p:txBody>
      </p:sp>
      <p:pic>
        <p:nvPicPr>
          <p:cNvPr id="5" name="Picture 4"/>
          <p:cNvPicPr>
            <a:picLocks noChangeAspect="1"/>
          </p:cNvPicPr>
          <p:nvPr/>
        </p:nvPicPr>
        <p:blipFill>
          <a:blip r:embed="rId2" cstate="print"/>
          <a:stretch>
            <a:fillRect/>
          </a:stretch>
        </p:blipFill>
        <p:spPr>
          <a:xfrm>
            <a:off x="668964" y="1981200"/>
            <a:ext cx="5597280" cy="3962400"/>
          </a:xfrm>
          <a:prstGeom prst="rect">
            <a:avLst/>
          </a:prstGeom>
        </p:spPr>
      </p:pic>
      <p:pic>
        <p:nvPicPr>
          <p:cNvPr id="6" name="Picture 5"/>
          <p:cNvPicPr>
            <a:picLocks noChangeAspect="1"/>
          </p:cNvPicPr>
          <p:nvPr/>
        </p:nvPicPr>
        <p:blipFill>
          <a:blip r:embed="rId3" cstate="print"/>
          <a:stretch>
            <a:fillRect/>
          </a:stretch>
        </p:blipFill>
        <p:spPr>
          <a:xfrm>
            <a:off x="6934475" y="1828803"/>
            <a:ext cx="4387859" cy="4114797"/>
          </a:xfrm>
          <a:prstGeom prst="rect">
            <a:avLst/>
          </a:prstGeom>
        </p:spPr>
      </p:pic>
      <p:pic>
        <p:nvPicPr>
          <p:cNvPr id="7" name="IoT cloudserve gray logo1.jpg"/>
          <p:cNvPicPr/>
          <p:nvPr/>
        </p:nvPicPr>
        <p:blipFill>
          <a:blip r:embed="rId4" cstate="print">
            <a:extLst/>
          </a:blip>
          <a:stretch>
            <a:fillRect/>
          </a:stretch>
        </p:blipFill>
        <p:spPr>
          <a:xfrm>
            <a:off x="76581" y="6190152"/>
            <a:ext cx="966178" cy="556436"/>
          </a:xfrm>
          <a:prstGeom prst="rect">
            <a:avLst/>
          </a:prstGeom>
          <a:ln w="12700">
            <a:miter lim="400000"/>
          </a:ln>
        </p:spPr>
      </p:pic>
      <p:sp>
        <p:nvSpPr>
          <p:cNvPr id="9" name="제목 1"/>
          <p:cNvSpPr txBox="1">
            <a:spLocks/>
          </p:cNvSpPr>
          <p:nvPr/>
        </p:nvSpPr>
        <p:spPr>
          <a:xfrm>
            <a:off x="0" y="0"/>
            <a:ext cx="12188825" cy="881376"/>
          </a:xfrm>
          <a:prstGeom prst="rect">
            <a:avLst/>
          </a:prstGeom>
          <a:solidFill>
            <a:schemeClr val="accent1">
              <a:lumMod val="20000"/>
              <a:lumOff val="80000"/>
            </a:schemeClr>
          </a:solidFill>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3600" dirty="0" smtClean="0"/>
              <a:t>Visualization for volume generated during packet tracing and flows generation</a:t>
            </a:r>
            <a:endParaRPr kumimoji="0" lang="en-US"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24</a:t>
            </a:fld>
            <a:endParaRPr lang="ko-KR" altLang="en-US">
              <a:solidFill>
                <a:srgbClr val="000000"/>
              </a:solidFill>
            </a:endParaRPr>
          </a:p>
        </p:txBody>
      </p:sp>
      <p:pic>
        <p:nvPicPr>
          <p:cNvPr id="57" name="Picture 56"/>
          <p:cNvPicPr>
            <a:picLocks noChangeAspect="1"/>
          </p:cNvPicPr>
          <p:nvPr/>
        </p:nvPicPr>
        <p:blipFill>
          <a:blip r:embed="rId2" cstate="print"/>
          <a:stretch>
            <a:fillRect/>
          </a:stretch>
        </p:blipFill>
        <p:spPr>
          <a:xfrm>
            <a:off x="3268758" y="1301262"/>
            <a:ext cx="7481990" cy="5556738"/>
          </a:xfrm>
          <a:prstGeom prst="rect">
            <a:avLst/>
          </a:prstGeom>
          <a:noFill/>
          <a:ln w="6350">
            <a:solidFill>
              <a:schemeClr val="tx1">
                <a:lumMod val="50000"/>
                <a:lumOff val="50000"/>
              </a:schemeClr>
            </a:solidFill>
            <a:prstDash val="sysDash"/>
          </a:ln>
        </p:spPr>
      </p:pic>
      <p:sp>
        <p:nvSpPr>
          <p:cNvPr id="58" name="Line Callout 2 (No Border) 57"/>
          <p:cNvSpPr/>
          <p:nvPr/>
        </p:nvSpPr>
        <p:spPr>
          <a:xfrm>
            <a:off x="2207088" y="3294631"/>
            <a:ext cx="1402772" cy="235048"/>
          </a:xfrm>
          <a:prstGeom prst="callout2">
            <a:avLst>
              <a:gd name="adj1" fmla="val 51176"/>
              <a:gd name="adj2" fmla="val 47704"/>
              <a:gd name="adj3" fmla="val 55024"/>
              <a:gd name="adj4" fmla="val 45523"/>
              <a:gd name="adj5" fmla="val 288359"/>
              <a:gd name="adj6" fmla="val 285956"/>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TEIN</a:t>
            </a:r>
          </a:p>
        </p:txBody>
      </p:sp>
      <p:sp>
        <p:nvSpPr>
          <p:cNvPr id="59" name="Line Callout 2 (No Border) 58"/>
          <p:cNvSpPr/>
          <p:nvPr/>
        </p:nvSpPr>
        <p:spPr>
          <a:xfrm>
            <a:off x="2092308" y="2332725"/>
            <a:ext cx="1402772" cy="235048"/>
          </a:xfrm>
          <a:prstGeom prst="callout2">
            <a:avLst>
              <a:gd name="adj1" fmla="val 64613"/>
              <a:gd name="adj2" fmla="val 76135"/>
              <a:gd name="adj3" fmla="val 3492"/>
              <a:gd name="adj4" fmla="val 73787"/>
              <a:gd name="adj5" fmla="val -8476"/>
              <a:gd name="adj6" fmla="val 305297"/>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Sampled Flows</a:t>
            </a:r>
          </a:p>
        </p:txBody>
      </p:sp>
      <p:sp>
        <p:nvSpPr>
          <p:cNvPr id="60" name="Line Callout 2 (No Border) 59"/>
          <p:cNvSpPr/>
          <p:nvPr/>
        </p:nvSpPr>
        <p:spPr>
          <a:xfrm>
            <a:off x="2065819" y="1792693"/>
            <a:ext cx="1327208" cy="246837"/>
          </a:xfrm>
          <a:prstGeom prst="callout2">
            <a:avLst>
              <a:gd name="adj1" fmla="val 64613"/>
              <a:gd name="adj2" fmla="val 76135"/>
              <a:gd name="adj3" fmla="val 57358"/>
              <a:gd name="adj4" fmla="val 75797"/>
              <a:gd name="adj5" fmla="val 62993"/>
              <a:gd name="adj6" fmla="val 318108"/>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Tracing Packet</a:t>
            </a:r>
          </a:p>
        </p:txBody>
      </p:sp>
      <p:sp>
        <p:nvSpPr>
          <p:cNvPr id="61" name="Line Callout 2 (No Border) 60"/>
          <p:cNvSpPr/>
          <p:nvPr/>
        </p:nvSpPr>
        <p:spPr>
          <a:xfrm>
            <a:off x="2190083" y="3873907"/>
            <a:ext cx="1402772" cy="235048"/>
          </a:xfrm>
          <a:prstGeom prst="callout2">
            <a:avLst>
              <a:gd name="adj1" fmla="val 51176"/>
              <a:gd name="adj2" fmla="val 47704"/>
              <a:gd name="adj3" fmla="val 48989"/>
              <a:gd name="adj4" fmla="val 42405"/>
              <a:gd name="adj5" fmla="val 65499"/>
              <a:gd name="adj6" fmla="val 216397"/>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REN</a:t>
            </a:r>
          </a:p>
        </p:txBody>
      </p:sp>
      <p:sp>
        <p:nvSpPr>
          <p:cNvPr id="62" name="Line Callout 2 (No Border) 61"/>
          <p:cNvSpPr/>
          <p:nvPr/>
        </p:nvSpPr>
        <p:spPr>
          <a:xfrm>
            <a:off x="2233811" y="4469755"/>
            <a:ext cx="1402772" cy="235048"/>
          </a:xfrm>
          <a:prstGeom prst="callout2">
            <a:avLst>
              <a:gd name="adj1" fmla="val 51176"/>
              <a:gd name="adj2" fmla="val 47704"/>
              <a:gd name="adj3" fmla="val 55024"/>
              <a:gd name="adj4" fmla="val 45523"/>
              <a:gd name="adj5" fmla="val 58807"/>
              <a:gd name="adj6" fmla="val 188323"/>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Micro-Boxes</a:t>
            </a:r>
          </a:p>
        </p:txBody>
      </p:sp>
      <p:sp>
        <p:nvSpPr>
          <p:cNvPr id="63" name="Line Callout 2 (No Border) 62"/>
          <p:cNvSpPr/>
          <p:nvPr/>
        </p:nvSpPr>
        <p:spPr>
          <a:xfrm>
            <a:off x="2216808" y="5049030"/>
            <a:ext cx="1402772" cy="235048"/>
          </a:xfrm>
          <a:prstGeom prst="callout2">
            <a:avLst>
              <a:gd name="adj1" fmla="val 51176"/>
              <a:gd name="adj2" fmla="val 47704"/>
              <a:gd name="adj3" fmla="val 55024"/>
              <a:gd name="adj4" fmla="val 45523"/>
              <a:gd name="adj5" fmla="val 11331"/>
              <a:gd name="adj6" fmla="val 178204"/>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Box Type</a:t>
            </a:r>
          </a:p>
        </p:txBody>
      </p:sp>
      <p:sp>
        <p:nvSpPr>
          <p:cNvPr id="64" name="Line Callout 2 (No Border) 63"/>
          <p:cNvSpPr/>
          <p:nvPr/>
        </p:nvSpPr>
        <p:spPr>
          <a:xfrm>
            <a:off x="2243534" y="5670154"/>
            <a:ext cx="1402772" cy="235048"/>
          </a:xfrm>
          <a:prstGeom prst="callout2">
            <a:avLst>
              <a:gd name="adj1" fmla="val 51176"/>
              <a:gd name="adj2" fmla="val 47704"/>
              <a:gd name="adj3" fmla="val 55024"/>
              <a:gd name="adj4" fmla="val 45523"/>
              <a:gd name="adj5" fmla="val 5347"/>
              <a:gd name="adj6" fmla="val 171544"/>
            </a:avLst>
          </a:prstGeom>
          <a:noFill/>
          <a:ln w="63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rPr>
              <a:t>IoT</a:t>
            </a:r>
            <a:r>
              <a:rPr lang="en-US" sz="1600" dirty="0" smtClean="0">
                <a:solidFill>
                  <a:schemeClr val="tx1"/>
                </a:solidFill>
              </a:rPr>
              <a:t> Hosts</a:t>
            </a:r>
            <a:endParaRPr lang="en-US" sz="1600" dirty="0">
              <a:solidFill>
                <a:schemeClr val="tx1"/>
              </a:solidFill>
            </a:endParaRPr>
          </a:p>
        </p:txBody>
      </p:sp>
      <p:pic>
        <p:nvPicPr>
          <p:cNvPr id="12" name="IoT cloudserve gray logo1.jpg"/>
          <p:cNvPicPr/>
          <p:nvPr/>
        </p:nvPicPr>
        <p:blipFill>
          <a:blip r:embed="rId3" cstate="print">
            <a:extLst/>
          </a:blip>
          <a:stretch>
            <a:fillRect/>
          </a:stretch>
        </p:blipFill>
        <p:spPr>
          <a:xfrm>
            <a:off x="76581" y="6190152"/>
            <a:ext cx="966178" cy="556436"/>
          </a:xfrm>
          <a:prstGeom prst="rect">
            <a:avLst/>
          </a:prstGeom>
          <a:ln w="12700">
            <a:miter lim="400000"/>
          </a:ln>
        </p:spPr>
      </p:pic>
      <p:sp>
        <p:nvSpPr>
          <p:cNvPr id="13" name="제목 1"/>
          <p:cNvSpPr txBox="1">
            <a:spLocks/>
          </p:cNvSpPr>
          <p:nvPr/>
        </p:nvSpPr>
        <p:spPr>
          <a:xfrm>
            <a:off x="0" y="0"/>
            <a:ext cx="12188825" cy="881376"/>
          </a:xfrm>
          <a:prstGeom prst="rect">
            <a:avLst/>
          </a:prstGeom>
          <a:solidFill>
            <a:schemeClr val="accent1">
              <a:lumMod val="20000"/>
              <a:lumOff val="80000"/>
            </a:schemeClr>
          </a:solidFill>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defTabSz="685783">
              <a:defRPr/>
            </a:pPr>
            <a:r>
              <a:rPr lang="en-US" sz="3600" dirty="0" smtClean="0"/>
              <a:t>Onion-Ring Visualization for OF@TEIN</a:t>
            </a:r>
            <a:r>
              <a:rPr lang="en-US" sz="3600" dirty="0" smtClean="0"/>
              <a:t>+ Playground</a:t>
            </a:r>
            <a:endParaRPr kumimoji="0" lang="en-US"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375366" y="5376234"/>
            <a:ext cx="3813459" cy="148176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a:t>
            </a:r>
            <a:r>
              <a:rPr lang="en-US" dirty="0" smtClean="0"/>
              <a:t>Repository</a:t>
            </a:r>
            <a:endParaRPr lang="en-US" dirty="0"/>
          </a:p>
        </p:txBody>
      </p:sp>
      <p:sp>
        <p:nvSpPr>
          <p:cNvPr id="3" name="Content Placeholder 2"/>
          <p:cNvSpPr>
            <a:spLocks noGrp="1"/>
          </p:cNvSpPr>
          <p:nvPr>
            <p:ph idx="1"/>
          </p:nvPr>
        </p:nvSpPr>
        <p:spPr/>
        <p:txBody>
          <a:bodyPr/>
          <a:lstStyle/>
          <a:p>
            <a:r>
              <a:rPr lang="en-US" dirty="0" smtClean="0"/>
              <a:t>A prototype </a:t>
            </a:r>
            <a:r>
              <a:rPr lang="en-US" dirty="0" smtClean="0"/>
              <a:t>of proposed </a:t>
            </a:r>
            <a:r>
              <a:rPr lang="en-US" dirty="0" smtClean="0"/>
              <a:t>solution can be found on </a:t>
            </a:r>
            <a:r>
              <a:rPr lang="en-US" dirty="0" err="1" smtClean="0"/>
              <a:t>GitHub</a:t>
            </a:r>
            <a:r>
              <a:rPr lang="en-US" dirty="0" smtClean="0"/>
              <a:t> </a:t>
            </a:r>
            <a:endParaRPr lang="en-US" dirty="0" smtClean="0"/>
          </a:p>
          <a:p>
            <a:pPr>
              <a:buNone/>
            </a:pPr>
            <a:r>
              <a:rPr lang="en-US" dirty="0" smtClean="0"/>
              <a:t>	https</a:t>
            </a:r>
            <a:r>
              <a:rPr lang="en-US" dirty="0" smtClean="0"/>
              <a:t>://github.com/SmartX-Team/SmartX-MicroBox.git</a:t>
            </a:r>
            <a:r>
              <a:rPr lang="en-US" dirty="0" smtClean="0"/>
              <a:t>)</a:t>
            </a:r>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25</a:t>
            </a:fld>
            <a:endParaRPr lang="ko-KR" altLang="en-US">
              <a:solidFill>
                <a:srgbClr val="000000"/>
              </a:solidFill>
            </a:endParaRPr>
          </a:p>
        </p:txBody>
      </p:sp>
      <p:pic>
        <p:nvPicPr>
          <p:cNvPr id="105477" name="Picture 5"/>
          <p:cNvPicPr>
            <a:picLocks noChangeAspect="1" noChangeArrowheads="1"/>
          </p:cNvPicPr>
          <p:nvPr/>
        </p:nvPicPr>
        <p:blipFill>
          <a:blip r:embed="rId2" cstate="print"/>
          <a:srcRect l="2635" t="6250" r="6003" b="14063"/>
          <a:stretch>
            <a:fillRect/>
          </a:stretch>
        </p:blipFill>
        <p:spPr bwMode="auto">
          <a:xfrm>
            <a:off x="2132012" y="2438400"/>
            <a:ext cx="79248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pPr algn="ctr">
              <a:buNone/>
            </a:pPr>
            <a:r>
              <a:rPr lang="en-US" sz="5400" dirty="0" smtClean="0"/>
              <a:t>Thank you</a:t>
            </a:r>
            <a:endParaRPr lang="en-US" sz="5400"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26</a:t>
            </a:fld>
            <a:endParaRPr lang="ko-KR" altLang="en-US">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Helping Slides (not Part of Presentation)</a:t>
            </a:r>
            <a:endParaRPr lang="en-US" dirty="0"/>
          </a:p>
        </p:txBody>
      </p:sp>
      <p:sp>
        <p:nvSpPr>
          <p:cNvPr id="3" name="Content Placeholder 2"/>
          <p:cNvSpPr>
            <a:spLocks noGrp="1"/>
          </p:cNvSpPr>
          <p:nvPr>
            <p:ph idx="1"/>
          </p:nvPr>
        </p:nvSpPr>
        <p:spPr/>
        <p:txBody>
          <a:bodyPr/>
          <a:lstStyle/>
          <a:p>
            <a:r>
              <a:rPr lang="en-US" i="1" dirty="0" smtClean="0"/>
              <a:t>Persistence Visibility’ for distributed Cloud-native edge boxes</a:t>
            </a:r>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27</a:t>
            </a:fld>
            <a:endParaRPr lang="ko-KR" altLang="en-US">
              <a:solidFill>
                <a:srgbClr val="000000"/>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Cloud-native is methodology of </a:t>
            </a:r>
            <a:r>
              <a:rPr lang="en-US" b="1" dirty="0" smtClean="0">
                <a:solidFill>
                  <a:srgbClr val="FF0000"/>
                </a:solidFill>
              </a:rPr>
              <a:t>building and running application </a:t>
            </a:r>
            <a:r>
              <a:rPr lang="en-US" dirty="0" smtClean="0"/>
              <a:t>that fully exploits the power of cloud computing where application build on cloud have common characters. </a:t>
            </a:r>
            <a:endParaRPr lang="en-US" dirty="0" smtClean="0"/>
          </a:p>
          <a:p>
            <a:r>
              <a:rPr lang="en-US" dirty="0" smtClean="0"/>
              <a:t>First </a:t>
            </a:r>
            <a:r>
              <a:rPr lang="en-US" dirty="0" smtClean="0"/>
              <a:t>cloud-native apps adopt a </a:t>
            </a:r>
            <a:r>
              <a:rPr lang="en-US" b="1" dirty="0" err="1" smtClean="0">
                <a:solidFill>
                  <a:srgbClr val="FF0000"/>
                </a:solidFill>
              </a:rPr>
              <a:t>Microservices</a:t>
            </a:r>
            <a:r>
              <a:rPr lang="en-US" dirty="0" smtClean="0"/>
              <a:t> architectures where each application is collection of small services that can be operated independently of each other</a:t>
            </a:r>
            <a:r>
              <a:rPr lang="en-US" dirty="0" smtClean="0"/>
              <a:t>.</a:t>
            </a:r>
          </a:p>
          <a:p>
            <a:r>
              <a:rPr lang="en-US" dirty="0" smtClean="0"/>
              <a:t>Second </a:t>
            </a:r>
            <a:r>
              <a:rPr lang="en-US" dirty="0" smtClean="0"/>
              <a:t>Cloud-native apps are </a:t>
            </a:r>
            <a:r>
              <a:rPr lang="en-US" b="1" dirty="0" smtClean="0">
                <a:solidFill>
                  <a:srgbClr val="FF0000"/>
                </a:solidFill>
              </a:rPr>
              <a:t>packed in containers </a:t>
            </a:r>
            <a:r>
              <a:rPr lang="en-US" dirty="0" smtClean="0"/>
              <a:t>which provide isolation context together with scalability and portability from one environment to another.  Making them ideal for making application made of </a:t>
            </a:r>
            <a:r>
              <a:rPr lang="en-US" dirty="0" err="1" smtClean="0"/>
              <a:t>Microservices</a:t>
            </a:r>
            <a:r>
              <a:rPr lang="en-US" dirty="0" smtClean="0"/>
              <a:t>. Third cloud-native </a:t>
            </a:r>
            <a:r>
              <a:rPr lang="en-US" dirty="0" smtClean="0"/>
              <a:t>apps</a:t>
            </a:r>
          </a:p>
          <a:p>
            <a:r>
              <a:rPr lang="en-US" dirty="0" smtClean="0"/>
              <a:t>Third </a:t>
            </a:r>
            <a:r>
              <a:rPr lang="en-US" dirty="0" smtClean="0"/>
              <a:t>Cloud-native application are often build and run on modern cloud-native platform such as </a:t>
            </a:r>
            <a:r>
              <a:rPr lang="en-US" dirty="0" err="1" smtClean="0"/>
              <a:t>Kubernetes</a:t>
            </a:r>
            <a:r>
              <a:rPr lang="en-US" dirty="0" smtClean="0"/>
              <a:t> helping in terms of </a:t>
            </a:r>
            <a:r>
              <a:rPr lang="en-US" b="1" dirty="0" smtClean="0">
                <a:solidFill>
                  <a:srgbClr val="FF0000"/>
                </a:solidFill>
              </a:rPr>
              <a:t>Orchestration</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28</a:t>
            </a:fld>
            <a:endParaRPr lang="ko-KR" altLang="en-US">
              <a:solidFill>
                <a:srgbClr val="0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Cloud-native: </a:t>
            </a:r>
            <a:r>
              <a:rPr lang="en-US" i="1" dirty="0" smtClean="0"/>
              <a:t>Cloud-native is more about how software is built and deployed than where’s it’s actually run.</a:t>
            </a:r>
          </a:p>
          <a:p>
            <a:r>
              <a:rPr lang="en-US" b="1" dirty="0" smtClean="0"/>
              <a:t>Edge Computing </a:t>
            </a:r>
            <a:r>
              <a:rPr lang="en-US" dirty="0" smtClean="0"/>
              <a:t>places networked computing resources as close as possible to where data is created.</a:t>
            </a:r>
          </a:p>
          <a:p>
            <a:r>
              <a:rPr lang="en-US" dirty="0" smtClean="0"/>
              <a:t>Connecting </a:t>
            </a:r>
            <a:r>
              <a:rPr lang="en-US" dirty="0" err="1" smtClean="0"/>
              <a:t>IoT</a:t>
            </a:r>
            <a:r>
              <a:rPr lang="en-US" dirty="0" smtClean="0"/>
              <a:t> devices to the Internet is not new but deploying and running real-time edge apps at </a:t>
            </a:r>
            <a:r>
              <a:rPr lang="en-US" dirty="0" err="1" smtClean="0"/>
              <a:t>hyperscale</a:t>
            </a:r>
            <a:r>
              <a:rPr lang="en-US" dirty="0" smtClean="0"/>
              <a:t> using these devices is. </a:t>
            </a:r>
          </a:p>
          <a:p>
            <a:r>
              <a:rPr lang="en-US" dirty="0" smtClean="0"/>
              <a:t>Edge Computing leveraged the benefits of cloud-native by keeping what’s great about the Cloud-native model (</a:t>
            </a:r>
            <a:r>
              <a:rPr lang="en-US" dirty="0" err="1" smtClean="0"/>
              <a:t>Microservices</a:t>
            </a:r>
            <a:r>
              <a:rPr lang="en-US" dirty="0" smtClean="0"/>
              <a:t> architectures ,Containerized applications, Dynamically orchestrated), yet applying it in the harsh physical and environment of sensors and </a:t>
            </a:r>
            <a:r>
              <a:rPr lang="en-US" dirty="0" err="1" smtClean="0"/>
              <a:t>IoT</a:t>
            </a:r>
            <a:r>
              <a:rPr lang="en-US" dirty="0" smtClean="0"/>
              <a:t> devices.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29</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600" dirty="0" smtClean="0">
                <a:solidFill>
                  <a:srgbClr val="000000"/>
                </a:solidFill>
                <a:latin typeface="Times New Roman" panose="02020603050405020304" pitchFamily="18" charset="0"/>
                <a:ea typeface="+mj-ea"/>
                <a:cs typeface="Times New Roman" panose="02020603050405020304" pitchFamily="18" charset="0"/>
              </a:rPr>
              <a:t>Cloud-native Edge Boxes </a:t>
            </a:r>
            <a:endParaRPr lang="en-US" sz="3600" dirty="0">
              <a:solidFill>
                <a:srgbClr val="000000"/>
              </a:solidFill>
              <a:latin typeface="Times New Roman" panose="02020603050405020304" pitchFamily="18" charset="0"/>
              <a:ea typeface="+mj-ea"/>
              <a:cs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5252" y="886640"/>
            <a:ext cx="11905869" cy="5037276"/>
          </a:xfrm>
          <a:prstGeom prst="rect">
            <a:avLst/>
          </a:prstGeom>
          <a:noFill/>
        </p:spPr>
        <p:txBody>
          <a:bodyPr wrap="square" rtlCol="0">
            <a:spAutoFit/>
          </a:bodyPr>
          <a:lstStyle/>
          <a:p>
            <a:pPr marL="342882" indent="-342882" defTabSz="914354">
              <a:spcBef>
                <a:spcPts val="600"/>
              </a:spcBef>
              <a:buFont typeface="Arial" panose="020B0604020202020204" pitchFamily="34" charset="0"/>
              <a:buChar char="•"/>
              <a:defRPr/>
            </a:pPr>
            <a:r>
              <a:rPr lang="en-US" sz="2400" dirty="0">
                <a:solidFill>
                  <a:srgbClr val="C00000"/>
                </a:solidFill>
                <a:latin typeface="Times New Roman" panose="02020603050405020304" pitchFamily="18" charset="0"/>
                <a:cs typeface="Times New Roman" panose="02020603050405020304" pitchFamily="18" charset="0"/>
              </a:rPr>
              <a:t>OF@TEIN+ Playground: Overview</a:t>
            </a:r>
          </a:p>
          <a:p>
            <a:pPr marL="800060" lvl="1" indent="-342882" defTabSz="914354">
              <a:buFont typeface="Wingdings" panose="05000000000000000000" pitchFamily="2" charset="2"/>
              <a:buChar char="§"/>
              <a:defRPr/>
            </a:pPr>
            <a:r>
              <a:rPr lang="en-US" sz="2000" dirty="0" smtClean="0">
                <a:solidFill>
                  <a:prstClr val="black">
                    <a:lumMod val="75000"/>
                    <a:lumOff val="25000"/>
                  </a:prstClr>
                </a:solidFill>
                <a:latin typeface="Times New Roman" panose="02020603050405020304" pitchFamily="18" charset="0"/>
                <a:cs typeface="Times New Roman" panose="02020603050405020304" pitchFamily="18" charset="0"/>
              </a:rPr>
              <a:t>Cloud-Native Edge Boxes</a:t>
            </a:r>
          </a:p>
          <a:p>
            <a:pPr marL="800060" lvl="1" indent="-342882" defTabSz="914354">
              <a:buFont typeface="Wingdings" panose="05000000000000000000" pitchFamily="2" charset="2"/>
              <a:buChar char="§"/>
              <a:defRPr/>
            </a:pPr>
            <a:r>
              <a:rPr lang="en-US" sz="2000" dirty="0" smtClean="0">
                <a:solidFill>
                  <a:prstClr val="black">
                    <a:lumMod val="75000"/>
                    <a:lumOff val="25000"/>
                  </a:prstClr>
                </a:solidFill>
                <a:latin typeface="Times New Roman" panose="02020603050405020304" pitchFamily="18" charset="0"/>
                <a:cs typeface="Times New Roman" panose="02020603050405020304" pitchFamily="18" charset="0"/>
              </a:rPr>
              <a:t>Playground Production-focused Tower with Centers</a:t>
            </a:r>
          </a:p>
          <a:p>
            <a:pPr marL="800060" lvl="1" indent="-342882" defTabSz="914354">
              <a:buFont typeface="Wingdings" panose="05000000000000000000" pitchFamily="2" charset="2"/>
              <a:buChar char="§"/>
              <a:defRPr/>
            </a:pPr>
            <a:r>
              <a:rPr lang="en-US" sz="2000" dirty="0" err="1" smtClean="0">
                <a:solidFill>
                  <a:prstClr val="black">
                    <a:lumMod val="75000"/>
                    <a:lumOff val="25000"/>
                  </a:prstClr>
                </a:solidFill>
                <a:latin typeface="Times New Roman" panose="02020603050405020304" pitchFamily="18" charset="0"/>
                <a:cs typeface="Times New Roman" panose="02020603050405020304" pitchFamily="18" charset="0"/>
              </a:rPr>
              <a:t>SmartX</a:t>
            </a:r>
            <a:r>
              <a:rPr lang="en-US" sz="2000" dirty="0" smtClean="0">
                <a:solidFill>
                  <a:prstClr val="black">
                    <a:lumMod val="75000"/>
                    <a:lumOff val="25000"/>
                  </a:prstClr>
                </a:solidFill>
                <a:latin typeface="Times New Roman" panose="02020603050405020304" pitchFamily="18" charset="0"/>
                <a:cs typeface="Times New Roman" panose="02020603050405020304" pitchFamily="18" charset="0"/>
              </a:rPr>
              <a:t> </a:t>
            </a:r>
            <a:r>
              <a:rPr lang="en-US" sz="2000" dirty="0" err="1" smtClean="0">
                <a:solidFill>
                  <a:prstClr val="black">
                    <a:lumMod val="75000"/>
                    <a:lumOff val="25000"/>
                  </a:prstClr>
                </a:solidFill>
                <a:latin typeface="Times New Roman" panose="02020603050405020304" pitchFamily="18" charset="0"/>
                <a:cs typeface="Times New Roman" panose="02020603050405020304" pitchFamily="18" charset="0"/>
              </a:rPr>
              <a:t>MultiView</a:t>
            </a:r>
            <a:r>
              <a:rPr lang="en-US" sz="2000" dirty="0" smtClean="0">
                <a:solidFill>
                  <a:prstClr val="black">
                    <a:lumMod val="75000"/>
                    <a:lumOff val="25000"/>
                  </a:prstClr>
                </a:solidFill>
                <a:latin typeface="Times New Roman" panose="02020603050405020304" pitchFamily="18" charset="0"/>
                <a:cs typeface="Times New Roman" panose="02020603050405020304" pitchFamily="18" charset="0"/>
              </a:rPr>
              <a:t> Multiple Layers of Visibility</a:t>
            </a:r>
          </a:p>
          <a:p>
            <a:pPr marL="342882" indent="-342882" defTabSz="914354">
              <a:spcBef>
                <a:spcPts val="600"/>
              </a:spcBef>
              <a:buFont typeface="Arial" panose="020B0604020202020204" pitchFamily="34" charset="0"/>
              <a:buChar char="•"/>
            </a:pPr>
            <a:r>
              <a:rPr lang="en-US" altLang="ko-KR" sz="2400" dirty="0" smtClean="0">
                <a:solidFill>
                  <a:srgbClr val="C00000"/>
                </a:solidFill>
                <a:latin typeface="Times New Roman" panose="02020603050405020304" pitchFamily="18" charset="0"/>
                <a:cs typeface="Times New Roman" panose="02020603050405020304" pitchFamily="18" charset="0"/>
              </a:rPr>
              <a:t>Maintaining Operations </a:t>
            </a:r>
            <a:r>
              <a:rPr lang="en-US" altLang="ko-KR" sz="2400" dirty="0" smtClean="0">
                <a:solidFill>
                  <a:srgbClr val="C00000"/>
                </a:solidFill>
                <a:latin typeface="Times New Roman" panose="02020603050405020304" pitchFamily="18" charset="0"/>
                <a:cs typeface="Times New Roman" panose="02020603050405020304" pitchFamily="18" charset="0"/>
              </a:rPr>
              <a:t>of OF@TEIN</a:t>
            </a:r>
            <a:r>
              <a:rPr lang="en-US" altLang="ko-KR" sz="2400" dirty="0">
                <a:solidFill>
                  <a:srgbClr val="C00000"/>
                </a:solidFill>
                <a:latin typeface="Times New Roman" panose="02020603050405020304" pitchFamily="18" charset="0"/>
                <a:cs typeface="Times New Roman" panose="02020603050405020304" pitchFamily="18" charset="0"/>
              </a:rPr>
              <a:t>+ </a:t>
            </a:r>
            <a:r>
              <a:rPr lang="en-US" altLang="ko-KR" sz="2400" dirty="0" smtClean="0">
                <a:solidFill>
                  <a:srgbClr val="C00000"/>
                </a:solidFill>
                <a:latin typeface="Times New Roman" panose="02020603050405020304" pitchFamily="18" charset="0"/>
                <a:cs typeface="Times New Roman" panose="02020603050405020304" pitchFamily="18" charset="0"/>
              </a:rPr>
              <a:t>Playground</a:t>
            </a:r>
            <a:endParaRPr lang="en-US" sz="2400" dirty="0" smtClean="0">
              <a:solidFill>
                <a:srgbClr val="C00000"/>
              </a:solidFill>
              <a:latin typeface="Times New Roman" panose="02020603050405020304" pitchFamily="18" charset="0"/>
              <a:cs typeface="Times New Roman" panose="02020603050405020304" pitchFamily="18" charset="0"/>
            </a:endParaRPr>
          </a:p>
          <a:p>
            <a:pPr marL="800082" lvl="1" indent="-342882" defTabSz="914354">
              <a:spcBef>
                <a:spcPts val="6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Step 0: </a:t>
            </a:r>
            <a:r>
              <a:rPr lang="en-US" sz="2000" dirty="0" smtClean="0">
                <a:latin typeface="Times New Roman" panose="02020603050405020304" pitchFamily="18" charset="0"/>
                <a:cs typeface="Times New Roman" panose="02020603050405020304" pitchFamily="18" charset="0"/>
              </a:rPr>
              <a:t>Objectives and Requirements</a:t>
            </a:r>
            <a:endParaRPr lang="en-US" sz="2000" dirty="0" smtClean="0">
              <a:latin typeface="Times New Roman" panose="02020603050405020304" pitchFamily="18" charset="0"/>
              <a:cs typeface="Times New Roman" panose="02020603050405020304" pitchFamily="18" charset="0"/>
            </a:endParaRPr>
          </a:p>
          <a:p>
            <a:pPr marL="800082" lvl="1" indent="-342882" defTabSz="914354">
              <a:spcBef>
                <a:spcPts val="600"/>
              </a:spcBef>
              <a:buFont typeface="Arial" panose="020B0604020202020204" pitchFamily="34" charset="0"/>
              <a:buChar char="•"/>
              <a:defRPr/>
            </a:pPr>
            <a:r>
              <a:rPr lang="en-US" sz="2000" dirty="0" smtClean="0">
                <a:latin typeface="Times New Roman" panose="02020603050405020304" pitchFamily="18" charset="0"/>
                <a:cs typeface="Times New Roman" panose="02020603050405020304" pitchFamily="18" charset="0"/>
              </a:rPr>
              <a:t>Step </a:t>
            </a:r>
            <a:r>
              <a:rPr lang="en-US" sz="2000" dirty="0">
                <a:latin typeface="Times New Roman" panose="02020603050405020304" pitchFamily="18" charset="0"/>
                <a:cs typeface="Times New Roman" panose="02020603050405020304" pitchFamily="18" charset="0"/>
              </a:rPr>
              <a:t>1: </a:t>
            </a:r>
            <a:r>
              <a:rPr lang="en-US" sz="2000" dirty="0" smtClean="0">
                <a:latin typeface="Times New Roman" panose="02020603050405020304" pitchFamily="18" charset="0"/>
                <a:cs typeface="Times New Roman" panose="02020603050405020304" pitchFamily="18" charset="0"/>
              </a:rPr>
              <a:t>Design and Implementation for Persistent Playground Operations</a:t>
            </a:r>
            <a:endParaRPr lang="en-US" sz="2000" dirty="0">
              <a:latin typeface="Times New Roman" panose="02020603050405020304" pitchFamily="18" charset="0"/>
              <a:cs typeface="Times New Roman" panose="02020603050405020304" pitchFamily="18" charset="0"/>
            </a:endParaRPr>
          </a:p>
          <a:p>
            <a:pPr marL="742950" lvl="2" indent="-285750" defTabSz="914354">
              <a:spcBef>
                <a:spcPts val="600"/>
              </a:spcBef>
              <a:buFont typeface="Arial" panose="020B0604020202020204" pitchFamily="34" charset="0"/>
              <a:buChar char="•"/>
              <a:defRPr/>
            </a:pPr>
            <a:r>
              <a:rPr lang="en-US" sz="2000" dirty="0" smtClean="0">
                <a:latin typeface="Times New Roman" pitchFamily="18" charset="0"/>
                <a:cs typeface="Times New Roman" pitchFamily="18" charset="0"/>
              </a:rPr>
              <a:t>Step 2: </a:t>
            </a:r>
            <a:r>
              <a:rPr lang="en-US" sz="2000" dirty="0" smtClean="0">
                <a:latin typeface="Times New Roman" panose="02020603050405020304" pitchFamily="18" charset="0"/>
                <a:cs typeface="Times New Roman" panose="02020603050405020304" pitchFamily="18" charset="0"/>
              </a:rPr>
              <a:t>Maintaining Visualization for Persistent Playground Operations (Visibility) for Service Developers and Operators</a:t>
            </a:r>
            <a:endParaRPr lang="en-US" sz="2000" dirty="0" smtClean="0">
              <a:latin typeface="Times New Roman" panose="02020603050405020304" pitchFamily="18" charset="0"/>
              <a:cs typeface="Times New Roman" panose="02020603050405020304" pitchFamily="18" charset="0"/>
            </a:endParaRPr>
          </a:p>
          <a:p>
            <a:pPr marL="914400" lvl="4">
              <a:spcBef>
                <a:spcPts val="1000"/>
              </a:spcBef>
              <a:buFont typeface="Wingdings" pitchFamily="2" charset="2"/>
              <a:buChar char="§"/>
              <a:defRPr/>
            </a:pPr>
            <a:r>
              <a:rPr lang="en-US" sz="2000"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2-1] Resource Layer Visualization</a:t>
            </a:r>
          </a:p>
          <a:p>
            <a:pPr marL="914400" lvl="4">
              <a:spcBef>
                <a:spcPts val="1000"/>
              </a:spcBef>
              <a:buFont typeface="Wingdings" pitchFamily="2" charset="2"/>
              <a:buChar char="§"/>
              <a:defRPr/>
            </a:pPr>
            <a:r>
              <a:rPr lang="en-US" sz="2000" dirty="0" smtClean="0">
                <a:latin typeface="Times New Roman" panose="02020603050405020304" pitchFamily="18" charset="0"/>
                <a:cs typeface="Times New Roman" panose="02020603050405020304" pitchFamily="18" charset="0"/>
              </a:rPr>
              <a:t>[2-2] visualization for Visibility loss recovery</a:t>
            </a:r>
          </a:p>
          <a:p>
            <a:pPr marL="914400" lvl="4">
              <a:spcBef>
                <a:spcPts val="1000"/>
              </a:spcBef>
              <a:buFont typeface="Wingdings" pitchFamily="2" charset="2"/>
              <a:buChar char="§"/>
              <a:defRPr/>
            </a:pPr>
            <a:r>
              <a:rPr lang="en-US" sz="2000" dirty="0" smtClean="0">
                <a:latin typeface="Times New Roman" panose="02020603050405020304" pitchFamily="18" charset="0"/>
                <a:cs typeface="Times New Roman" panose="02020603050405020304" pitchFamily="18" charset="0"/>
              </a:rPr>
              <a:t>[2-3] Visualization for Flow Layer Volume</a:t>
            </a:r>
          </a:p>
          <a:p>
            <a:pPr marL="914400" lvl="4">
              <a:spcBef>
                <a:spcPts val="1000"/>
              </a:spcBef>
              <a:buFont typeface="Wingdings" pitchFamily="2" charset="2"/>
              <a:buChar char="§"/>
              <a:defRPr/>
            </a:pPr>
            <a:r>
              <a:rPr lang="en-US" sz="2000" dirty="0" smtClean="0">
                <a:latin typeface="Times New Roman" panose="02020603050405020304" pitchFamily="18" charset="0"/>
                <a:cs typeface="Times New Roman" panose="02020603050405020304" pitchFamily="18" charset="0"/>
              </a:rPr>
              <a:t>[2-4] Onion-ring based visualization</a:t>
            </a:r>
          </a:p>
        </p:txBody>
      </p:sp>
      <p:sp>
        <p:nvSpPr>
          <p:cNvPr id="8" name="제목 1"/>
          <p:cNvSpPr txBox="1">
            <a:spLocks/>
          </p:cNvSpPr>
          <p:nvPr/>
        </p:nvSpPr>
        <p:spPr>
          <a:xfrm>
            <a:off x="135251" y="89804"/>
            <a:ext cx="11940090" cy="690704"/>
          </a:xfrm>
          <a:prstGeom prst="rect">
            <a:avLst/>
          </a:prstGeom>
          <a:solidFill>
            <a:schemeClr val="accent1">
              <a:lumMod val="20000"/>
              <a:lumOff val="80000"/>
            </a:schemeClr>
          </a:solidFill>
          <a:ln>
            <a:solidFill>
              <a:schemeClr val="accent1">
                <a:lumMod val="20000"/>
                <a:lumOff val="80000"/>
              </a:schemeClr>
            </a:solidFill>
          </a:ln>
        </p:spPr>
        <p:txBody>
          <a:bodyPr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lvl="0" algn="ctr" defTabSz="685800">
              <a:defRPr/>
            </a:pPr>
            <a:r>
              <a:rPr lang="en-US" altLang="ko-KR" sz="2800" dirty="0" smtClean="0">
                <a:solidFill>
                  <a:prstClr val="black"/>
                </a:solidFill>
                <a:latin typeface="Times New Roman" panose="02020603050405020304" pitchFamily="18" charset="0"/>
                <a:cs typeface="Times New Roman" panose="02020603050405020304" pitchFamily="18" charset="0"/>
              </a:rPr>
              <a:t>Outline</a:t>
            </a:r>
            <a:endParaRPr kumimoji="0" lang="en-US" sz="2800" b="1" i="0" u="none" strike="noStrike" kern="1200" cap="none" spc="0" normalizeH="0" baseline="0" noProof="0" dirty="0">
              <a:ln>
                <a:noFill/>
              </a:ln>
              <a:solidFill>
                <a:prstClr val="black"/>
              </a:solidFill>
              <a:effectLst/>
              <a:uLnTx/>
              <a:uFillTx/>
              <a:latin typeface="Times New Roman" pitchFamily="18" charset="0"/>
              <a:ea typeface="+mj-ea"/>
              <a:cs typeface="Times New Roman" pitchFamily="18" charset="0"/>
            </a:endParaRPr>
          </a:p>
        </p:txBody>
      </p:sp>
      <p:sp>
        <p:nvSpPr>
          <p:cNvPr id="4" name="Slide Number Placeholder 3"/>
          <p:cNvSpPr>
            <a:spLocks noGrp="1"/>
          </p:cNvSpPr>
          <p:nvPr>
            <p:ph type="sldNum" sz="quarter" idx="12"/>
          </p:nvPr>
        </p:nvSpPr>
        <p:spPr/>
        <p:txBody>
          <a:bodyPr/>
          <a:lstStyle/>
          <a:p>
            <a:pPr defTabSz="914354">
              <a:defRPr/>
            </a:pPr>
            <a:fld id="{71C72C17-CB50-4EB5-8129-1BA18AAFB296}" type="slidenum">
              <a:rPr lang="en-US" smtClean="0">
                <a:solidFill>
                  <a:prstClr val="black">
                    <a:tint val="75000"/>
                  </a:prstClr>
                </a:solidFill>
              </a:rPr>
              <a:pPr defTabSz="914354">
                <a:defRPr/>
              </a:pPr>
              <a:t>3</a:t>
            </a:fld>
            <a:endParaRPr lang="en-US">
              <a:solidFill>
                <a:prstClr val="black">
                  <a:tint val="75000"/>
                </a:prstClr>
              </a:solidFill>
            </a:endParaRPr>
          </a:p>
        </p:txBody>
      </p:sp>
    </p:spTree>
    <p:extLst>
      <p:ext uri="{BB962C8B-B14F-4D97-AF65-F5344CB8AC3E}">
        <p14:creationId xmlns:p14="http://schemas.microsoft.com/office/powerpoint/2010/main" xmlns="" val="3108567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219200"/>
            <a:ext cx="10969943" cy="4906969"/>
          </a:xfrm>
        </p:spPr>
        <p:txBody>
          <a:bodyPr/>
          <a:lstStyle/>
          <a:p>
            <a:r>
              <a:rPr lang="en-US" dirty="0" smtClean="0">
                <a:solidFill>
                  <a:srgbClr val="C00000"/>
                </a:solidFill>
              </a:rPr>
              <a:t>Monito</a:t>
            </a:r>
            <a:r>
              <a:rPr lang="en-US" dirty="0" smtClean="0"/>
              <a:t>r and </a:t>
            </a:r>
            <a:r>
              <a:rPr lang="en-US" dirty="0" smtClean="0">
                <a:solidFill>
                  <a:srgbClr val="C00000"/>
                </a:solidFill>
              </a:rPr>
              <a:t>visualize</a:t>
            </a:r>
            <a:r>
              <a:rPr lang="en-US" dirty="0" smtClean="0"/>
              <a:t> the dynamic status metrics for both </a:t>
            </a:r>
            <a:r>
              <a:rPr lang="en-US" dirty="0" smtClean="0">
                <a:solidFill>
                  <a:srgbClr val="C00000"/>
                </a:solidFill>
              </a:rPr>
              <a:t>physical</a:t>
            </a:r>
            <a:r>
              <a:rPr lang="en-US" dirty="0" smtClean="0"/>
              <a:t> and </a:t>
            </a:r>
            <a:r>
              <a:rPr lang="en-US" dirty="0" smtClean="0">
                <a:solidFill>
                  <a:srgbClr val="C00000"/>
                </a:solidFill>
              </a:rPr>
              <a:t>virtualized resources </a:t>
            </a:r>
            <a:r>
              <a:rPr lang="en-US" dirty="0" smtClean="0"/>
              <a:t>and associated </a:t>
            </a:r>
            <a:r>
              <a:rPr lang="en-US" dirty="0" smtClean="0">
                <a:solidFill>
                  <a:srgbClr val="C00000"/>
                </a:solidFill>
              </a:rPr>
              <a:t>flows</a:t>
            </a:r>
            <a:r>
              <a:rPr lang="en-US" dirty="0" smtClean="0"/>
              <a:t> of the playground by leveraging    </a:t>
            </a:r>
            <a:r>
              <a:rPr lang="en-US" b="1" dirty="0" err="1" smtClean="0"/>
              <a:t>SmartX</a:t>
            </a:r>
            <a:r>
              <a:rPr lang="en-US" b="1" dirty="0" smtClean="0"/>
              <a:t> MVF </a:t>
            </a:r>
            <a:r>
              <a:rPr lang="en-US" dirty="0" smtClean="0"/>
              <a:t>for OF@TEIN+ playground</a:t>
            </a:r>
          </a:p>
          <a:p>
            <a:r>
              <a:rPr lang="en-US" dirty="0" smtClean="0"/>
              <a:t> Operational </a:t>
            </a:r>
            <a:r>
              <a:rPr lang="en-US" b="1" dirty="0" smtClean="0"/>
              <a:t>issues</a:t>
            </a:r>
            <a:r>
              <a:rPr lang="en-US" dirty="0" smtClean="0"/>
              <a:t> at OF@TEIN+ Playground</a:t>
            </a:r>
          </a:p>
          <a:p>
            <a:pPr marL="457200" indent="-457200">
              <a:buAutoNum type="arabicParenR"/>
            </a:pPr>
            <a:r>
              <a:rPr lang="en-US" dirty="0" smtClean="0"/>
              <a:t>Hardware failures, </a:t>
            </a:r>
          </a:p>
          <a:p>
            <a:pPr marL="457200" indent="-457200">
              <a:buAutoNum type="arabicParenR"/>
            </a:pPr>
            <a:r>
              <a:rPr lang="en-US" dirty="0" smtClean="0"/>
              <a:t>Resource availability failures, </a:t>
            </a:r>
          </a:p>
          <a:p>
            <a:pPr marL="457200" indent="-457200">
              <a:buAutoNum type="arabicParenR"/>
            </a:pPr>
            <a:r>
              <a:rPr lang="en-US" dirty="0" smtClean="0"/>
              <a:t>Network failures, and </a:t>
            </a:r>
          </a:p>
          <a:p>
            <a:pPr marL="457200" indent="-457200">
              <a:buAutoNum type="arabicParenR"/>
            </a:pPr>
            <a:r>
              <a:rPr lang="en-US" dirty="0" smtClean="0"/>
              <a:t>Flaws in software being triggered by environmental changes</a:t>
            </a:r>
          </a:p>
          <a:p>
            <a:r>
              <a:rPr lang="en-US" dirty="0" smtClean="0"/>
              <a:t>Some of these failures can escalate and significantly affect </a:t>
            </a:r>
            <a:r>
              <a:rPr lang="en-US" dirty="0" err="1" smtClean="0"/>
              <a:t>SmartX</a:t>
            </a:r>
            <a:r>
              <a:rPr lang="en-US" dirty="0" smtClean="0"/>
              <a:t> MVF operations, thus causing </a:t>
            </a:r>
            <a:r>
              <a:rPr lang="en-US" dirty="0" smtClean="0">
                <a:solidFill>
                  <a:srgbClr val="C00000"/>
                </a:solidFill>
              </a:rPr>
              <a:t>critical limitations in Visibility</a:t>
            </a:r>
            <a:r>
              <a:rPr lang="en-US" dirty="0" smtClean="0"/>
              <a:t>. </a:t>
            </a:r>
          </a:p>
          <a:p>
            <a:r>
              <a:rPr lang="en-US" dirty="0" smtClean="0"/>
              <a:t>To overcome these limitation we configured and deployed </a:t>
            </a:r>
            <a:r>
              <a:rPr lang="en-US" b="1" dirty="0" smtClean="0"/>
              <a:t>cloud-native edge boxes </a:t>
            </a:r>
            <a:r>
              <a:rPr lang="en-US" dirty="0" smtClean="0"/>
              <a:t>in the OF@TEIN+ playground ensuring consistency, reliability, and robustness.</a:t>
            </a:r>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30</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200" dirty="0">
                <a:latin typeface="Times New Roman" pitchFamily="18" charset="0"/>
                <a:cs typeface="Times New Roman" pitchFamily="18" charset="0"/>
              </a:rPr>
              <a:t>Multi-View Visibility concept and application in Cloud-Native Edge</a:t>
            </a:r>
            <a:endParaRPr lang="en-US" sz="3200" dirty="0">
              <a:solidFill>
                <a:srgbClr val="000000"/>
              </a:solidFill>
              <a:latin typeface="Times New Roman" pitchFamily="18" charset="0"/>
              <a:ea typeface="+mj-ea"/>
              <a:cs typeface="Times New Roman"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219200"/>
            <a:ext cx="10969943" cy="4906969"/>
          </a:xfrm>
        </p:spPr>
        <p:txBody>
          <a:bodyPr/>
          <a:lstStyle/>
          <a:p>
            <a:r>
              <a:rPr lang="en-US" dirty="0" smtClean="0"/>
              <a:t>OF@TEIN+ playground supports distributed devices in a heterogeneous environment, </a:t>
            </a:r>
          </a:p>
          <a:p>
            <a:r>
              <a:rPr lang="en-US" dirty="0" smtClean="0"/>
              <a:t>Transmitting an </a:t>
            </a:r>
            <a:r>
              <a:rPr lang="en-US" dirty="0" smtClean="0">
                <a:solidFill>
                  <a:srgbClr val="C00000"/>
                </a:solidFill>
              </a:rPr>
              <a:t>increasing volume of data </a:t>
            </a:r>
            <a:r>
              <a:rPr lang="en-US" dirty="0" smtClean="0"/>
              <a:t>for at remote, centralized processing is become problematic. </a:t>
            </a:r>
          </a:p>
          <a:p>
            <a:r>
              <a:rPr lang="en-US" dirty="0" smtClean="0"/>
              <a:t>Not least the in heterogeneous environment transmitting visibility data at  frequent regular interval and serving user’s request can </a:t>
            </a:r>
            <a:r>
              <a:rPr lang="en-US" dirty="0" smtClean="0">
                <a:solidFill>
                  <a:srgbClr val="C00000"/>
                </a:solidFill>
              </a:rPr>
              <a:t>overload</a:t>
            </a:r>
            <a:r>
              <a:rPr lang="en-US" dirty="0" smtClean="0"/>
              <a:t> available network capacity and result in slow speed of response. </a:t>
            </a:r>
          </a:p>
          <a:p>
            <a:r>
              <a:rPr lang="en-US" dirty="0" smtClean="0">
                <a:solidFill>
                  <a:srgbClr val="C00000"/>
                </a:solidFill>
              </a:rPr>
              <a:t>Edge computing </a:t>
            </a:r>
            <a:r>
              <a:rPr lang="en-US" dirty="0" smtClean="0"/>
              <a:t>leverages or allows? </a:t>
            </a:r>
            <a:r>
              <a:rPr lang="en-US" dirty="0" smtClean="0">
                <a:solidFill>
                  <a:srgbClr val="C00000"/>
                </a:solidFill>
              </a:rPr>
              <a:t>cloud-native</a:t>
            </a:r>
            <a:r>
              <a:rPr lang="en-US" dirty="0" smtClean="0"/>
              <a:t> </a:t>
            </a:r>
            <a:r>
              <a:rPr lang="en-US" dirty="0" smtClean="0"/>
              <a:t>devices to process/analyze some of their own visibility or user data. This can improve latency as well reduce the bandwidth constraints over the network and storage at the center. </a:t>
            </a:r>
          </a:p>
          <a:p>
            <a:r>
              <a:rPr lang="en-US" dirty="0" smtClean="0"/>
              <a:t>This in a cloud-native environment, edge computing moves applications workload from a centralized location to remote locations. </a:t>
            </a:r>
          </a:p>
          <a:p>
            <a:r>
              <a:rPr lang="en-US" dirty="0" smtClean="0"/>
              <a:t>Cloud-native supports edge by managing containerized applications at the edge providing  </a:t>
            </a:r>
            <a:endParaRPr lang="en-US" dirty="0"/>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31</a:t>
            </a:fld>
            <a:endParaRPr lang="ko-KR" altLang="en-US">
              <a:solidFill>
                <a:srgbClr val="000000"/>
              </a:solidFill>
            </a:endParaRPr>
          </a:p>
        </p:txBody>
      </p:sp>
      <p:sp>
        <p:nvSpPr>
          <p:cNvPr id="5" name="Title 5"/>
          <p:cNvSpPr txBox="1">
            <a:spLocks/>
          </p:cNvSpPr>
          <p:nvPr/>
        </p:nvSpPr>
        <p:spPr bwMode="auto">
          <a:xfrm>
            <a:off x="0" y="1"/>
            <a:ext cx="12188825" cy="748800"/>
          </a:xfrm>
          <a:prstGeom prst="rect">
            <a:avLst/>
          </a:prstGeom>
          <a:solidFill>
            <a:schemeClr val="accent1">
              <a:lumMod val="40000"/>
              <a:lumOff val="60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lvl="0" algn="ctr" fontAlgn="base" latinLnBrk="1">
              <a:spcBef>
                <a:spcPct val="0"/>
              </a:spcBef>
              <a:spcAft>
                <a:spcPct val="0"/>
              </a:spcAft>
            </a:pPr>
            <a:r>
              <a:rPr lang="en-US" sz="3200" dirty="0" smtClean="0">
                <a:latin typeface="Times New Roman" pitchFamily="18" charset="0"/>
                <a:cs typeface="Times New Roman" pitchFamily="18" charset="0"/>
              </a:rPr>
              <a:t>Handling Storage in OF@TEIN+ Playground</a:t>
            </a:r>
            <a:endParaRPr lang="en-US" sz="3200" dirty="0">
              <a:solidFill>
                <a:srgbClr val="000000"/>
              </a:solidFill>
              <a:latin typeface="Times New Roman" pitchFamily="18" charset="0"/>
              <a:ea typeface="+mj-ea"/>
              <a:cs typeface="Times New Roman" pitchFamily="18"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4801CC9-69D4-48B7-A4BE-BFE96EF98DB9}" type="slidenum">
              <a:rPr lang="ko-KR" altLang="en-US" smtClean="0">
                <a:solidFill>
                  <a:srgbClr val="000000"/>
                </a:solidFill>
              </a:rPr>
              <a:pPr/>
              <a:t>32</a:t>
            </a:fld>
            <a:endParaRPr lang="ko-KR" altLang="en-US">
              <a:solidFill>
                <a:srgbClr val="000000"/>
              </a:solidFill>
            </a:endParaRPr>
          </a:p>
        </p:txBody>
      </p:sp>
      <p:pic>
        <p:nvPicPr>
          <p:cNvPr id="5" name="Content Placeholder 4" descr="Kibana - Mozilla Firefox"/>
          <p:cNvPicPr>
            <a:picLocks noChangeAspect="1"/>
          </p:cNvPicPr>
          <p:nvPr/>
        </p:nvPicPr>
        <p:blipFill rotWithShape="1">
          <a:blip r:embed="rId2" cstate="print">
            <a:extLst>
              <a:ext uri="{28A0092B-C50C-407E-A947-70E740481C1C}">
                <a14:useLocalDpi xmlns="" xmlns:a14="http://schemas.microsoft.com/office/drawing/2010/main" val="0"/>
              </a:ext>
            </a:extLst>
          </a:blip>
          <a:srcRect l="171" t="13207" r="12417" b="2736"/>
          <a:stretch/>
        </p:blipFill>
        <p:spPr bwMode="auto">
          <a:xfrm>
            <a:off x="1674812" y="1524000"/>
            <a:ext cx="9519121" cy="4992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89" y="0"/>
            <a:ext cx="12185650" cy="908720"/>
          </a:xfrm>
          <a:noFill/>
        </p:spPr>
        <p:txBody>
          <a:bodyPr>
            <a:noAutofit/>
          </a:bodyPr>
          <a:lstStyle/>
          <a:p>
            <a:pPr algn="ctr" latinLnBrk="0"/>
            <a:r>
              <a:rPr lang="en-US" sz="3200" b="1" dirty="0">
                <a:solidFill>
                  <a:srgbClr val="0000FF"/>
                </a:solidFill>
              </a:rPr>
              <a:t>Definitions:</a:t>
            </a:r>
            <a:r>
              <a:rPr lang="en-US" sz="3200" b="1" dirty="0"/>
              <a:t> Resource-layer, Flow-layer &amp; Workload-layer Visibility</a:t>
            </a:r>
          </a:p>
        </p:txBody>
      </p:sp>
      <p:sp>
        <p:nvSpPr>
          <p:cNvPr id="4" name="내용 개체 틀 2"/>
          <p:cNvSpPr>
            <a:spLocks noGrp="1"/>
          </p:cNvSpPr>
          <p:nvPr>
            <p:ph idx="1"/>
          </p:nvPr>
        </p:nvSpPr>
        <p:spPr>
          <a:xfrm>
            <a:off x="263285" y="1340768"/>
            <a:ext cx="6821727" cy="5112568"/>
          </a:xfrm>
        </p:spPr>
        <p:txBody>
          <a:bodyPr anchor="ctr">
            <a:noAutofit/>
          </a:bodyPr>
          <a:lstStyle/>
          <a:p>
            <a:pPr marL="342900" lvl="1" indent="0">
              <a:lnSpc>
                <a:spcPct val="100000"/>
              </a:lnSpc>
              <a:buNone/>
            </a:pPr>
            <a:r>
              <a:rPr lang="en-US" altLang="ko-KR" sz="2800" b="1" dirty="0"/>
              <a:t>Resource-layer Visibility</a:t>
            </a:r>
          </a:p>
          <a:p>
            <a:pPr marL="628650" lvl="2" indent="-285750">
              <a:lnSpc>
                <a:spcPct val="100000"/>
              </a:lnSpc>
            </a:pPr>
            <a:r>
              <a:rPr lang="en-US" altLang="ko-KR" sz="1600" b="1" dirty="0"/>
              <a:t>Monitor Playground resources </a:t>
            </a:r>
          </a:p>
          <a:p>
            <a:pPr marL="1085850" lvl="3" indent="-285750">
              <a:lnSpc>
                <a:spcPct val="100000"/>
              </a:lnSpc>
            </a:pPr>
            <a:r>
              <a:rPr lang="en-US" altLang="ko-KR" sz="1400" dirty="0"/>
              <a:t>physical, virtual, and container</a:t>
            </a:r>
          </a:p>
          <a:p>
            <a:pPr marL="628650" lvl="2" indent="-285750">
              <a:lnSpc>
                <a:spcPct val="100000"/>
              </a:lnSpc>
            </a:pPr>
            <a:r>
              <a:rPr lang="en-US" altLang="ko-KR" sz="1600" b="1" dirty="0"/>
              <a:t>Monitor Infrastructure services </a:t>
            </a:r>
          </a:p>
          <a:p>
            <a:pPr marL="1085850" lvl="3" indent="-285750">
              <a:lnSpc>
                <a:spcPct val="100000"/>
              </a:lnSpc>
            </a:pPr>
            <a:r>
              <a:rPr lang="en-US" altLang="ko-KR" sz="1400" dirty="0"/>
              <a:t>OpenStack Services, vSwitch service, SDN/Cloud Controllers services</a:t>
            </a:r>
          </a:p>
          <a:p>
            <a:pPr marL="628650" lvl="2" indent="-285750">
              <a:lnSpc>
                <a:spcPct val="100000"/>
              </a:lnSpc>
            </a:pPr>
            <a:r>
              <a:rPr lang="en-US" altLang="ko-KR" sz="1600" b="1" dirty="0"/>
              <a:t>Monitor Inter-connects </a:t>
            </a:r>
          </a:p>
          <a:p>
            <a:pPr marL="1085850" lvl="3" indent="-285750">
              <a:lnSpc>
                <a:spcPct val="100000"/>
              </a:lnSpc>
            </a:pPr>
            <a:r>
              <a:rPr lang="en-US" altLang="ko-KR" sz="1400" dirty="0"/>
              <a:t>Physical </a:t>
            </a:r>
          </a:p>
          <a:p>
            <a:pPr marL="1543050" lvl="4" indent="-285750">
              <a:lnSpc>
                <a:spcPct val="100000"/>
              </a:lnSpc>
            </a:pPr>
            <a:r>
              <a:rPr lang="en-US" altLang="ko-KR" sz="1400" dirty="0"/>
              <a:t>Management, Control, &amp; Data planes</a:t>
            </a:r>
          </a:p>
          <a:p>
            <a:pPr marL="1085850" lvl="3" indent="-285750">
              <a:lnSpc>
                <a:spcPct val="100000"/>
              </a:lnSpc>
            </a:pPr>
            <a:r>
              <a:rPr lang="en-US" altLang="ko-KR" sz="1400" dirty="0"/>
              <a:t>Virtual</a:t>
            </a:r>
          </a:p>
          <a:p>
            <a:pPr marL="1543050" lvl="4" indent="-285750">
              <a:lnSpc>
                <a:spcPct val="100000"/>
              </a:lnSpc>
            </a:pPr>
            <a:r>
              <a:rPr lang="en-US" altLang="ko-KR" sz="1400" dirty="0"/>
              <a:t>vLinks, vPorts, vNetworks</a:t>
            </a:r>
          </a:p>
          <a:p>
            <a:pPr marL="342900" indent="0" latinLnBrk="0">
              <a:buNone/>
            </a:pPr>
            <a:r>
              <a:rPr lang="en-US" b="1" dirty="0" smtClean="0"/>
              <a:t>Flow-layer Visibility</a:t>
            </a:r>
          </a:p>
          <a:p>
            <a:pPr marL="628650" indent="-285750" latinLnBrk="0">
              <a:lnSpc>
                <a:spcPct val="110000"/>
              </a:lnSpc>
            </a:pPr>
            <a:r>
              <a:rPr lang="en-US" sz="1800" b="1" dirty="0"/>
              <a:t>Monitor overlay network traffic (near real-time)</a:t>
            </a:r>
          </a:p>
          <a:p>
            <a:pPr marL="1085850" lvl="1" indent="-285750" latinLnBrk="0">
              <a:lnSpc>
                <a:spcPct val="110000"/>
              </a:lnSpc>
            </a:pPr>
            <a:r>
              <a:rPr lang="en-US" sz="1400" dirty="0"/>
              <a:t>Packet tracing</a:t>
            </a:r>
          </a:p>
          <a:p>
            <a:pPr marL="1085850" lvl="1" indent="-285750" latinLnBrk="0">
              <a:lnSpc>
                <a:spcPct val="110000"/>
              </a:lnSpc>
            </a:pPr>
            <a:r>
              <a:rPr lang="en-US" sz="1400" dirty="0"/>
              <a:t>Packet sampling</a:t>
            </a:r>
          </a:p>
          <a:p>
            <a:pPr marL="342900" lvl="1" indent="0">
              <a:lnSpc>
                <a:spcPct val="120000"/>
              </a:lnSpc>
              <a:buNone/>
            </a:pPr>
            <a:r>
              <a:rPr lang="en-US" altLang="ko-KR" sz="2800" b="1" dirty="0"/>
              <a:t>Workload-layer Visibility</a:t>
            </a:r>
          </a:p>
          <a:p>
            <a:pPr marL="628650" lvl="2" indent="-285750">
              <a:lnSpc>
                <a:spcPct val="120000"/>
              </a:lnSpc>
            </a:pPr>
            <a:r>
              <a:rPr lang="en-US" altLang="ko-KR" sz="1600" b="1" dirty="0"/>
              <a:t>Monitor tenant-based applications </a:t>
            </a:r>
          </a:p>
          <a:p>
            <a:pPr marL="1085850" lvl="3" indent="-285750">
              <a:lnSpc>
                <a:spcPct val="120000"/>
              </a:lnSpc>
            </a:pPr>
            <a:r>
              <a:rPr lang="en-US" altLang="ko-KR" sz="1400" dirty="0"/>
              <a:t>Inter-connected functions (e.g. Web, App, DB) and their placements</a:t>
            </a:r>
          </a:p>
        </p:txBody>
      </p:sp>
    </p:spTree>
    <p:extLst>
      <p:ext uri="{BB962C8B-B14F-4D97-AF65-F5344CB8AC3E}">
        <p14:creationId xmlns="" xmlns:p14="http://schemas.microsoft.com/office/powerpoint/2010/main" val="254577896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제목 1"/>
          <p:cNvSpPr>
            <a:spLocks noGrp="1"/>
          </p:cNvSpPr>
          <p:nvPr>
            <p:ph type="title" idx="4294967295"/>
          </p:nvPr>
        </p:nvSpPr>
        <p:spPr>
          <a:xfrm>
            <a:off x="0" y="0"/>
            <a:ext cx="12188825" cy="3284538"/>
          </a:xfrm>
        </p:spPr>
        <p:txBody>
          <a:bodyPr>
            <a:normAutofit/>
          </a:bodyPr>
          <a:lstStyle/>
          <a:p>
            <a:pPr algn="ctr"/>
            <a:r>
              <a:rPr lang="en-US" altLang="ko-KR" sz="9600" dirty="0" smtClean="0">
                <a:latin typeface="Times New Roman" pitchFamily="18" charset="0"/>
                <a:cs typeface="Times New Roman" pitchFamily="18" charset="0"/>
              </a:rPr>
              <a:t>Cloud-Native Edge Boxes</a:t>
            </a:r>
            <a:endParaRPr lang="ko-KR" altLang="en-US" sz="6000" dirty="0" smtClean="0">
              <a:solidFill>
                <a:srgbClr val="3333FF"/>
              </a:solidFill>
            </a:endParaRPr>
          </a:p>
        </p:txBody>
      </p:sp>
      <p:pic>
        <p:nvPicPr>
          <p:cNvPr id="139266" name="Picture 2" descr="Container icon"/>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87101" y="3654896"/>
            <a:ext cx="3250353" cy="24384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09" descr="BlueCloud.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02441" y="3798912"/>
            <a:ext cx="5267628" cy="2016224"/>
          </a:xfrm>
          <a:prstGeom prst="rect">
            <a:avLst/>
          </a:prstGeom>
          <a:noFill/>
          <a:ln>
            <a:noFill/>
          </a:ln>
          <a:extLst/>
        </p:spPr>
      </p:pic>
      <p:pic>
        <p:nvPicPr>
          <p:cNvPr id="5" name="IoT cloudserve gray logo1.jpg"/>
          <p:cNvPicPr/>
          <p:nvPr/>
        </p:nvPicPr>
        <p:blipFill>
          <a:blip r:embed="rId4"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p14="http://schemas.microsoft.com/office/powerpoint/2010/main" xmlns="" val="1159494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3015" y="19591"/>
            <a:ext cx="8527069" cy="654327"/>
          </a:xfrm>
        </p:spPr>
        <p:txBody>
          <a:bodyPr>
            <a:normAutofit fontScale="90000"/>
          </a:bodyPr>
          <a:lstStyle/>
          <a:p>
            <a:r>
              <a:rPr lang="en-US" altLang="ko-KR" sz="4800" dirty="0" smtClean="0">
                <a:latin typeface="Times New Roman" panose="02020603050405020304" pitchFamily="18" charset="0"/>
                <a:cs typeface="Times New Roman" panose="02020603050405020304" pitchFamily="18" charset="0"/>
              </a:rPr>
              <a:t>Cloud-native Computing</a:t>
            </a:r>
            <a:endParaRPr lang="ko-KR" altLang="en-US" sz="48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4" y="2741413"/>
            <a:ext cx="7275556" cy="3046988"/>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4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Cloud native computing uses an open source software stack to be:</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Containerized</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dirty="0">
              <a:solidFill>
                <a:srgbClr val="000000"/>
              </a:solidFill>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Dynamically orchestrated</a:t>
            </a: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endParaRPr kumimoji="1" lang="en-US" altLang="ko-KR" sz="2400" dirty="0">
              <a:solidFill>
                <a:srgbClr val="000000"/>
              </a:solidFill>
              <a:latin typeface="Times New Roman" panose="02020603050405020304" pitchFamily="18" charset="0"/>
              <a:ea typeface="굴림" pitchFamily="50" charset="-127"/>
              <a:cs typeface="Times New Roman" panose="02020603050405020304" pitchFamily="18" charset="0"/>
            </a:endParaRPr>
          </a:p>
          <a:p>
            <a:pPr marL="342900" marR="0" lvl="0" indent="-34290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1" lang="en-US" altLang="ko-KR" sz="24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 oriented</a:t>
            </a:r>
          </a:p>
        </p:txBody>
      </p:sp>
      <p:pic>
        <p:nvPicPr>
          <p:cNvPr id="25" name="Picture 2" descr="cloud native computing에 대한 이미지 검색결과"/>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99382" y="241868"/>
            <a:ext cx="3625884"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7438214" y="5070535"/>
            <a:ext cx="4587052" cy="1323439"/>
          </a:xfrm>
          <a:prstGeom prst="rect">
            <a:avLst/>
          </a:prstGeom>
          <a:noFill/>
          <a:ln>
            <a:solidFill>
              <a:schemeClr val="accent1"/>
            </a:solidFill>
          </a:ln>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microservices</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automation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DevOps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sym typeface="Wingdings" panose="05000000000000000000" pitchFamily="2" charset="2"/>
              </a:rPr>
              <a:t>A</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gility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of software teams </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Resilience </a:t>
            </a:r>
            <a:r>
              <a:rPr kumimoji="1" lang="en-US" altLang="ko-KR" sz="20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of applications</a:t>
            </a:r>
            <a:r>
              <a:rPr kumimoji="1" lang="en-US" altLang="ko-KR" sz="2000" b="0" i="0" u="none" strike="noStrike" kern="1200" cap="none" spc="0" normalizeH="0" baseline="0" noProof="0" dirty="0" smtClean="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rPr>
              <a:t>.</a:t>
            </a:r>
            <a:endParaRPr kumimoji="1" lang="ko-KR"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5" name="그림 4"/>
          <p:cNvPicPr>
            <a:picLocks noChangeAspect="1"/>
          </p:cNvPicPr>
          <p:nvPr/>
        </p:nvPicPr>
        <p:blipFill>
          <a:blip r:embed="rId4" cstate="print"/>
          <a:stretch>
            <a:fillRect/>
          </a:stretch>
        </p:blipFill>
        <p:spPr>
          <a:xfrm>
            <a:off x="719216" y="934578"/>
            <a:ext cx="10788601" cy="1558318"/>
          </a:xfrm>
          <a:prstGeom prst="rect">
            <a:avLst/>
          </a:prstGeom>
          <a:ln w="12700">
            <a:solidFill>
              <a:srgbClr val="FF0000"/>
            </a:solidFill>
          </a:ln>
        </p:spPr>
      </p:pic>
      <p:pic>
        <p:nvPicPr>
          <p:cNvPr id="8" name="그림 7"/>
          <p:cNvPicPr>
            <a:picLocks noChangeAspect="1"/>
          </p:cNvPicPr>
          <p:nvPr/>
        </p:nvPicPr>
        <p:blipFill rotWithShape="1">
          <a:blip r:embed="rId5" cstate="print"/>
          <a:srcRect r="49326" b="12735"/>
          <a:stretch/>
        </p:blipFill>
        <p:spPr>
          <a:xfrm>
            <a:off x="7435035" y="2996957"/>
            <a:ext cx="4587052" cy="1929563"/>
          </a:xfrm>
          <a:prstGeom prst="rect">
            <a:avLst/>
          </a:prstGeom>
        </p:spPr>
      </p:pic>
      <p:grpSp>
        <p:nvGrpSpPr>
          <p:cNvPr id="3" name="그룹 2"/>
          <p:cNvGrpSpPr/>
          <p:nvPr/>
        </p:nvGrpSpPr>
        <p:grpSpPr>
          <a:xfrm>
            <a:off x="3329214" y="3520699"/>
            <a:ext cx="3642173" cy="963428"/>
            <a:chOff x="2497558" y="3520699"/>
            <a:chExt cx="2732341" cy="963428"/>
          </a:xfrm>
        </p:grpSpPr>
        <p:grpSp>
          <p:nvGrpSpPr>
            <p:cNvPr id="4" name="그룹 8"/>
            <p:cNvGrpSpPr/>
            <p:nvPr/>
          </p:nvGrpSpPr>
          <p:grpSpPr>
            <a:xfrm>
              <a:off x="2497558" y="3520699"/>
              <a:ext cx="1974936" cy="963428"/>
              <a:chOff x="3541603" y="4381290"/>
              <a:chExt cx="1974936" cy="963428"/>
            </a:xfrm>
          </p:grpSpPr>
          <p:pic>
            <p:nvPicPr>
              <p:cNvPr id="11" name="Picture 2" descr="lxd에 대한 이미지 검색결과"/>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541603" y="4918144"/>
                <a:ext cx="462972" cy="426574"/>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5"/>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 xmlns:a14="http://schemas.microsoft.com/office/drawing/2010/main" val="0"/>
                  </a:ext>
                </a:extLst>
              </a:blip>
              <a:srcRect/>
              <a:stretch>
                <a:fillRect/>
              </a:stretch>
            </p:blipFill>
            <p:spPr bwMode="auto">
              <a:xfrm>
                <a:off x="4147405" y="4381290"/>
                <a:ext cx="679321" cy="6793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0" descr="runc container에 대한 이미지 검색결과"/>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82865" y="5011849"/>
                <a:ext cx="438009" cy="305159"/>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2" descr="rkt container에 대한 이미지 검색결과"/>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840153" y="4746596"/>
                <a:ext cx="676386" cy="2849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5" name="Picture 16" descr="singularity container에 대한 이미지 검색결과"/>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4592131" y="3642050"/>
              <a:ext cx="637768" cy="564059"/>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6" name="그룹 15"/>
          <p:cNvGrpSpPr/>
          <p:nvPr/>
        </p:nvGrpSpPr>
        <p:grpSpPr>
          <a:xfrm>
            <a:off x="1772344" y="5962907"/>
            <a:ext cx="5265661" cy="825384"/>
            <a:chOff x="-1986166" y="5457863"/>
            <a:chExt cx="5580731" cy="1236987"/>
          </a:xfrm>
        </p:grpSpPr>
        <p:pic>
          <p:nvPicPr>
            <p:cNvPr id="17" name="Picture 2" descr="google gVisor vs kata containersì ëí ì´ë¯¸ì§ ê²ìê²°ê³¼"/>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475656" y="5656245"/>
              <a:ext cx="792088" cy="1038605"/>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 descr="CNI Logo"/>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2924645" y="5644335"/>
              <a:ext cx="669920" cy="949054"/>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4" descr="Open Containers Initiative"/>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1986166" y="5457863"/>
              <a:ext cx="3037668" cy="683476"/>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0" name="Picture 3"/>
          <p:cNvPicPr>
            <a:picLocks noChangeAspect="1" noChangeArrowheads="1"/>
          </p:cNvPicPr>
          <p:nvPr/>
        </p:nvPicPr>
        <p:blipFill>
          <a:blip r:embed="rId14" cstate="print">
            <a:clrChange>
              <a:clrFrom>
                <a:srgbClr val="FFFDFF"/>
              </a:clrFrom>
              <a:clrTo>
                <a:srgbClr val="FFFDFF">
                  <a:alpha val="0"/>
                </a:srgbClr>
              </a:clrTo>
            </a:clrChange>
            <a:extLst>
              <a:ext uri="{28A0092B-C50C-407E-A947-70E740481C1C}">
                <a14:useLocalDpi xmlns="" xmlns:a14="http://schemas.microsoft.com/office/drawing/2010/main" val="0"/>
              </a:ext>
            </a:extLst>
          </a:blip>
          <a:srcRect/>
          <a:stretch>
            <a:fillRect/>
          </a:stretch>
        </p:blipFill>
        <p:spPr bwMode="auto">
          <a:xfrm>
            <a:off x="5164188" y="4290275"/>
            <a:ext cx="1754941" cy="119439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7220" name="Picture 4" descr="service mesh interface에 대한 이미지 검색결과"/>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5093367" y="5472419"/>
            <a:ext cx="1877171" cy="528667"/>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IoT cloudserve gray logo1.jpg"/>
          <p:cNvPicPr/>
          <p:nvPr/>
        </p:nvPicPr>
        <p:blipFill>
          <a:blip r:embed="rId16"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 xmlns:p14="http://schemas.microsoft.com/office/powerpoint/2010/main" val="1854359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89"/>
          <p:cNvGrpSpPr/>
          <p:nvPr/>
        </p:nvGrpSpPr>
        <p:grpSpPr>
          <a:xfrm>
            <a:off x="7278557" y="152421"/>
            <a:ext cx="4754063" cy="1620396"/>
            <a:chOff x="0" y="4437112"/>
            <a:chExt cx="4860032" cy="2420888"/>
          </a:xfrm>
        </p:grpSpPr>
        <p:sp>
          <p:nvSpPr>
            <p:cNvPr id="89" name="모서리가 둥근 직사각형 88"/>
            <p:cNvSpPr/>
            <p:nvPr/>
          </p:nvSpPr>
          <p:spPr>
            <a:xfrm>
              <a:off x="0" y="4437112"/>
              <a:ext cx="4860032" cy="2420888"/>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2400" b="0" i="0" u="none" strike="noStrike" kern="1200" cap="none" spc="0" normalizeH="0" baseline="0" noProof="0">
                <a:ln>
                  <a:noFill/>
                </a:ln>
                <a:solidFill>
                  <a:prstClr val="white"/>
                </a:solidFill>
                <a:effectLst/>
                <a:uLnTx/>
                <a:uFillTx/>
                <a:latin typeface="맑은 고딕"/>
                <a:ea typeface="맑은 고딕" panose="020B0503020000020004" pitchFamily="34" charset="-127"/>
                <a:cs typeface="+mn-cs"/>
              </a:endParaRPr>
            </a:p>
          </p:txBody>
        </p:sp>
        <p:pic>
          <p:nvPicPr>
            <p:cNvPr id="4" name="그림 3"/>
            <p:cNvPicPr>
              <a:picLocks noChangeAspect="1"/>
            </p:cNvPicPr>
            <p:nvPr/>
          </p:nvPicPr>
          <p:blipFill>
            <a:blip r:embed="rId3" cstate="print"/>
            <a:stretch>
              <a:fillRect/>
            </a:stretch>
          </p:blipFill>
          <p:spPr>
            <a:xfrm>
              <a:off x="790764" y="4760927"/>
              <a:ext cx="3888431" cy="2063250"/>
            </a:xfrm>
            <a:prstGeom prst="rect">
              <a:avLst/>
            </a:prstGeom>
          </p:spPr>
        </p:pic>
        <p:pic>
          <p:nvPicPr>
            <p:cNvPr id="64" name="그림 63"/>
            <p:cNvPicPr>
              <a:picLocks noChangeAspect="1"/>
            </p:cNvPicPr>
            <p:nvPr/>
          </p:nvPicPr>
          <p:blipFill>
            <a:blip r:embed="rId4" cstate="print"/>
            <a:stretch>
              <a:fillRect/>
            </a:stretch>
          </p:blipFill>
          <p:spPr>
            <a:xfrm>
              <a:off x="139258" y="4498132"/>
              <a:ext cx="1048367" cy="934000"/>
            </a:xfrm>
            <a:prstGeom prst="rect">
              <a:avLst/>
            </a:prstGeom>
          </p:spPr>
        </p:pic>
      </p:grpSp>
      <p:grpSp>
        <p:nvGrpSpPr>
          <p:cNvPr id="6" name="그룹 97"/>
          <p:cNvGrpSpPr/>
          <p:nvPr/>
        </p:nvGrpSpPr>
        <p:grpSpPr>
          <a:xfrm>
            <a:off x="0" y="5433973"/>
            <a:ext cx="12045524" cy="1347074"/>
            <a:chOff x="971991" y="1523281"/>
            <a:chExt cx="6976169" cy="3949570"/>
          </a:xfrm>
        </p:grpSpPr>
        <p:sp>
          <p:nvSpPr>
            <p:cNvPr id="99" name="직사각형 98"/>
            <p:cNvSpPr/>
            <p:nvPr/>
          </p:nvSpPr>
          <p:spPr>
            <a:xfrm>
              <a:off x="1119404" y="2564904"/>
              <a:ext cx="6828755" cy="2701633"/>
            </a:xfrm>
            <a:prstGeom prst="rect">
              <a:avLst/>
            </a:prstGeom>
            <a:solidFill>
              <a:srgbClr val="FFFFCC"/>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      </a:t>
              </a:r>
              <a:endParaRPr kumimoji="1" lang="ko-KR"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0" name="직각 삼각형 99"/>
            <p:cNvSpPr/>
            <p:nvPr/>
          </p:nvSpPr>
          <p:spPr>
            <a:xfrm rot="16200000">
              <a:off x="3721131" y="1039507"/>
              <a:ext cx="2701633" cy="5752423"/>
            </a:xfrm>
            <a:prstGeom prst="rtTriangl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dirty="0">
                <a:ln>
                  <a:noFill/>
                </a:ln>
                <a:solidFill>
                  <a:prstClr val="white"/>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1" name="직각 삼각형 100"/>
            <p:cNvSpPr/>
            <p:nvPr/>
          </p:nvSpPr>
          <p:spPr>
            <a:xfrm rot="5400000">
              <a:off x="1170847" y="2513458"/>
              <a:ext cx="2701633" cy="2804527"/>
            </a:xfrm>
            <a:prstGeom prst="rtTriangl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400" b="0" i="0" u="none" strike="noStrike" kern="1200" cap="none" spc="0" normalizeH="0" baseline="0" noProof="0">
                <a:ln>
                  <a:noFill/>
                </a:ln>
                <a:solidFill>
                  <a:prstClr val="white"/>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2" name="TextBox 101"/>
            <p:cNvSpPr txBox="1"/>
            <p:nvPr/>
          </p:nvSpPr>
          <p:spPr>
            <a:xfrm>
              <a:off x="5780448" y="2855922"/>
              <a:ext cx="2160239" cy="26169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Clouds</a:t>
              </a:r>
              <a:br>
                <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br>
              <a:r>
                <a:rPr kumimoji="1" lang="en-US" altLang="ko-KR"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(HPC/</a:t>
              </a:r>
              <a:r>
                <a:rPr kumimoji="1" lang="en-US" altLang="ko-KR" sz="24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BigData</a:t>
              </a:r>
              <a:r>
                <a:rPr kumimoji="1" lang="en-US" altLang="ko-KR"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a:t>
              </a:r>
              <a:r>
                <a:rPr kumimoji="1" lang="ko-KR" altLang="en-US" sz="24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 </a:t>
              </a:r>
              <a:endParaRPr kumimoji="1" lang="en-US" altLang="ko-KR" sz="28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03" name="TextBox 102"/>
            <p:cNvSpPr txBox="1"/>
            <p:nvPr/>
          </p:nvSpPr>
          <p:spPr>
            <a:xfrm>
              <a:off x="971991" y="2598153"/>
              <a:ext cx="1800201" cy="1540896"/>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800" b="1"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Things</a:t>
              </a:r>
              <a:endParaRPr kumimoji="1" lang="ko-KR" alt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sp>
          <p:nvSpPr>
            <p:cNvPr id="104" name="직사각형 103"/>
            <p:cNvSpPr/>
            <p:nvPr/>
          </p:nvSpPr>
          <p:spPr>
            <a:xfrm>
              <a:off x="1115616" y="1523281"/>
              <a:ext cx="2160240" cy="8209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End</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5" name="직사각형 104"/>
            <p:cNvSpPr/>
            <p:nvPr/>
          </p:nvSpPr>
          <p:spPr>
            <a:xfrm>
              <a:off x="3465083" y="1523281"/>
              <a:ext cx="2160240" cy="82095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Edge</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06" name="직사각형 105"/>
            <p:cNvSpPr/>
            <p:nvPr/>
          </p:nvSpPr>
          <p:spPr>
            <a:xfrm>
              <a:off x="5787920" y="1523281"/>
              <a:ext cx="2160240" cy="8209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rPr>
                <a:t>Core</a:t>
              </a:r>
              <a:endParaRPr kumimoji="1" lang="ko-KR"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34" charset="-127"/>
                <a:cs typeface="Times New Roman" panose="02020603050405020304" pitchFamily="18" charset="0"/>
              </a:endParaRPr>
            </a:p>
          </p:txBody>
        </p:sp>
        <p:cxnSp>
          <p:nvCxnSpPr>
            <p:cNvPr id="107" name="직선 연결선 106"/>
            <p:cNvCxnSpPr/>
            <p:nvPr/>
          </p:nvCxnSpPr>
          <p:spPr>
            <a:xfrm>
              <a:off x="3347864" y="2564905"/>
              <a:ext cx="0" cy="27363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08" name="TextBox 107"/>
                <p:cNvSpPr txBox="1"/>
                <p:nvPr/>
              </p:nvSpPr>
              <p:spPr>
                <a:xfrm>
                  <a:off x="3509688" y="2686097"/>
                  <a:ext cx="2128074" cy="2616929"/>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14:m>
                    <m:oMath xmlns:m="http://schemas.openxmlformats.org/officeDocument/2006/math">
                      <m:r>
                        <a:rPr kumimoji="1" lang="ko-KR" altLang="en-US" sz="2800" b="1" i="1" u="none" strike="noStrike" kern="1200" cap="none" spc="0" normalizeH="0" baseline="0" noProof="0" smtClean="0">
                          <a:ln>
                            <a:noFill/>
                          </a:ln>
                          <a:solidFill>
                            <a:srgbClr val="7030A0"/>
                          </a:solidFill>
                          <a:effectLst/>
                          <a:uLnTx/>
                          <a:uFillTx/>
                          <a:latin typeface="Cambria Math"/>
                          <a:cs typeface="+mn-cs"/>
                        </a:rPr>
                        <m:t>𝝁</m:t>
                      </m:r>
                    </m:oMath>
                  </a14:m>
                  <a:r>
                    <a:rPr kumimoji="1" lang="en-US" altLang="ko-KR"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t>Clouds</a:t>
                  </a:r>
                  <a:br>
                    <a:rPr kumimoji="1" lang="en-US" altLang="ko-KR"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br>
                  <a:r>
                    <a:rPr kumimoji="1" lang="en-US" altLang="ko-KR" sz="2400" b="1" i="0" u="none" strike="noStrike" kern="1200" cap="none" spc="0" normalizeH="0" baseline="0" noProof="0" dirty="0" smtClean="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rPr>
                    <a:t>(SDN/NFV)</a:t>
                  </a:r>
                  <a:endParaRPr kumimoji="1" lang="ko-KR" altLang="en-US" sz="1600" b="0" i="0" u="none" strike="noStrike" kern="1200" cap="none" spc="0" normalizeH="0" baseline="0" noProof="0" dirty="0">
                    <a:ln>
                      <a:noFill/>
                    </a:ln>
                    <a:solidFill>
                      <a:srgbClr val="7030A0"/>
                    </a:solidFill>
                    <a:effectLst/>
                    <a:uLnTx/>
                    <a:uFillTx/>
                    <a:latin typeface="Times New Roman" panose="02020603050405020304" pitchFamily="18" charset="0"/>
                    <a:ea typeface="굴림" pitchFamily="50" charset="-127"/>
                    <a:cs typeface="Times New Roman" panose="02020603050405020304" pitchFamily="18"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3509688" y="2686097"/>
                  <a:ext cx="2128074" cy="2616929"/>
                </a:xfrm>
                <a:prstGeom prst="rect">
                  <a:avLst/>
                </a:prstGeom>
                <a:blipFill>
                  <a:blip r:embed="rId5" cstate="print"/>
                  <a:stretch>
                    <a:fillRect t="-6803" b="-14286"/>
                  </a:stretch>
                </a:blipFill>
              </p:spPr>
              <p:txBody>
                <a:bodyPr/>
                <a:lstStyle/>
                <a:p>
                  <a:r>
                    <a:rPr lang="ko-KR" altLang="en-US">
                      <a:noFill/>
                    </a:rPr>
                    <a:t> </a:t>
                  </a:r>
                </a:p>
              </p:txBody>
            </p:sp>
          </mc:Fallback>
        </mc:AlternateContent>
        <p:cxnSp>
          <p:nvCxnSpPr>
            <p:cNvPr id="109" name="직선 연결선 108"/>
            <p:cNvCxnSpPr/>
            <p:nvPr/>
          </p:nvCxnSpPr>
          <p:spPr>
            <a:xfrm>
              <a:off x="5724128" y="2564904"/>
              <a:ext cx="0" cy="27363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1" name="제목 110"/>
          <p:cNvSpPr>
            <a:spLocks noGrp="1"/>
          </p:cNvSpPr>
          <p:nvPr>
            <p:ph type="title" idx="4294967295"/>
          </p:nvPr>
        </p:nvSpPr>
        <p:spPr>
          <a:xfrm>
            <a:off x="1" y="25401"/>
            <a:ext cx="6862563" cy="1293813"/>
          </a:xfrm>
        </p:spPr>
        <p:txBody>
          <a:bodyPr>
            <a:noAutofit/>
          </a:bodyPr>
          <a:lstStyle/>
          <a:p>
            <a:pPr algn="ctr"/>
            <a:r>
              <a:rPr lang="en-US" altLang="ko-KR" sz="4000" dirty="0" smtClean="0">
                <a:latin typeface="Times New Roman" panose="02020603050405020304" pitchFamily="18" charset="0"/>
                <a:cs typeface="Times New Roman" panose="02020603050405020304" pitchFamily="18" charset="0"/>
              </a:rPr>
              <a:t>SmartX Composable Playground with Boxes</a:t>
            </a:r>
            <a:endParaRPr lang="ko-KR" altLang="en-US" sz="2800" dirty="0">
              <a:latin typeface="Times New Roman" panose="02020603050405020304" pitchFamily="18" charset="0"/>
              <a:cs typeface="Times New Roman" panose="02020603050405020304" pitchFamily="18" charset="0"/>
            </a:endParaRPr>
          </a:p>
        </p:txBody>
      </p:sp>
      <p:grpSp>
        <p:nvGrpSpPr>
          <p:cNvPr id="7" name="그룹 112"/>
          <p:cNvGrpSpPr/>
          <p:nvPr/>
        </p:nvGrpSpPr>
        <p:grpSpPr>
          <a:xfrm>
            <a:off x="8263381" y="2597208"/>
            <a:ext cx="3469067" cy="2206548"/>
            <a:chOff x="6242784" y="3284984"/>
            <a:chExt cx="2602478" cy="2206548"/>
          </a:xfrm>
        </p:grpSpPr>
        <p:pic>
          <p:nvPicPr>
            <p:cNvPr id="84" name="Picture 109" descr="BlueCloud.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286898" y="3284984"/>
              <a:ext cx="2558364" cy="1305304"/>
            </a:xfrm>
            <a:prstGeom prst="rect">
              <a:avLst/>
            </a:prstGeom>
            <a:noFill/>
            <a:ln>
              <a:noFill/>
            </a:ln>
            <a:extLst/>
          </p:spPr>
        </p:pic>
        <p:pic>
          <p:nvPicPr>
            <p:cNvPr id="65" name="그림 64"/>
            <p:cNvPicPr>
              <a:picLocks noChangeAspect="1"/>
            </p:cNvPicPr>
            <p:nvPr/>
          </p:nvPicPr>
          <p:blipFill>
            <a:blip r:embed="rId7" cstate="print"/>
            <a:stretch>
              <a:fillRect/>
            </a:stretch>
          </p:blipFill>
          <p:spPr>
            <a:xfrm>
              <a:off x="7026473" y="3380704"/>
              <a:ext cx="1079213" cy="1177475"/>
            </a:xfrm>
            <a:prstGeom prst="rect">
              <a:avLst/>
            </a:prstGeom>
          </p:spPr>
        </p:pic>
        <p:sp>
          <p:nvSpPr>
            <p:cNvPr id="91" name="TextBox 90"/>
            <p:cNvSpPr txBox="1"/>
            <p:nvPr/>
          </p:nvSpPr>
          <p:spPr>
            <a:xfrm>
              <a:off x="6437260" y="4598980"/>
              <a:ext cx="2257641" cy="892552"/>
            </a:xfrm>
            <a:prstGeom prst="rect">
              <a:avLst/>
            </a:prstGeom>
            <a:noFill/>
          </p:spPr>
          <p:txBody>
            <a:bodyPr wrap="squar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 </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DevOps Tower Cloud</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with </a:t>
              </a:r>
              <a:r>
                <a:rPr kumimoji="1" lang="en-US" altLang="ko-KR" sz="1200" b="0" i="0" u="none" strike="noStrike" kern="1200" cap="none" spc="0" normalizeH="0" baseline="0" noProof="0" dirty="0" err="1"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DataLake</a:t>
              </a:r>
              <a:endParaRPr kumimoji="1" lang="en-US" altLang="ko-KR" sz="12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12" name="Picture 8" descr="icon-technology"/>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242784" y="3892863"/>
              <a:ext cx="849496" cy="63085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 name="그룹 121"/>
          <p:cNvGrpSpPr/>
          <p:nvPr/>
        </p:nvGrpSpPr>
        <p:grpSpPr>
          <a:xfrm>
            <a:off x="2441888" y="3542474"/>
            <a:ext cx="2618901" cy="1764393"/>
            <a:chOff x="1831893" y="3542473"/>
            <a:chExt cx="1964687" cy="1764393"/>
          </a:xfrm>
        </p:grpSpPr>
        <p:grpSp>
          <p:nvGrpSpPr>
            <p:cNvPr id="9" name="그룹 94"/>
            <p:cNvGrpSpPr/>
            <p:nvPr/>
          </p:nvGrpSpPr>
          <p:grpSpPr>
            <a:xfrm>
              <a:off x="2411702" y="3542473"/>
              <a:ext cx="1384878" cy="1764393"/>
              <a:chOff x="2591893" y="2393020"/>
              <a:chExt cx="1384878" cy="1764393"/>
            </a:xfrm>
          </p:grpSpPr>
          <p:pic>
            <p:nvPicPr>
              <p:cNvPr id="83" name="그림 82"/>
              <p:cNvPicPr>
                <a:picLocks noChangeAspect="1"/>
              </p:cNvPicPr>
              <p:nvPr/>
            </p:nvPicPr>
            <p:blipFill>
              <a:blip r:embed="rId9" cstate="print"/>
              <a:stretch>
                <a:fillRect/>
              </a:stretch>
            </p:blipFill>
            <p:spPr>
              <a:xfrm>
                <a:off x="2591893" y="2880161"/>
                <a:ext cx="698713" cy="567499"/>
              </a:xfrm>
              <a:prstGeom prst="rect">
                <a:avLst/>
              </a:prstGeom>
            </p:spPr>
          </p:pic>
          <p:sp>
            <p:nvSpPr>
              <p:cNvPr id="87" name="TextBox 86"/>
              <p:cNvSpPr txBox="1"/>
              <p:nvPr/>
            </p:nvSpPr>
            <p:spPr>
              <a:xfrm>
                <a:off x="2707242" y="3449527"/>
                <a:ext cx="1166728"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Edge </a:t>
                </a:r>
                <a:r>
                  <a:rPr kumimoji="1" lang="el-GR"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μ</a:t>
                </a: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Boxes</a:t>
                </a:r>
                <a:endParaRPr kumimoji="1" lang="ko-KR" altLang="en-US" sz="2000" b="0" i="0" u="none" strike="noStrike" kern="1200" cap="none" spc="0" normalizeH="0" baseline="0" noProof="0" dirty="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96" name="그림 95"/>
              <p:cNvPicPr>
                <a:picLocks noChangeAspect="1"/>
              </p:cNvPicPr>
              <p:nvPr/>
            </p:nvPicPr>
            <p:blipFill>
              <a:blip r:embed="rId10" cstate="print"/>
              <a:stretch>
                <a:fillRect/>
              </a:stretch>
            </p:blipFill>
            <p:spPr>
              <a:xfrm>
                <a:off x="3344016" y="2825094"/>
                <a:ext cx="632755" cy="513927"/>
              </a:xfrm>
              <a:prstGeom prst="rect">
                <a:avLst/>
              </a:prstGeom>
            </p:spPr>
          </p:pic>
          <p:pic>
            <p:nvPicPr>
              <p:cNvPr id="97" name="그림 96"/>
              <p:cNvPicPr>
                <a:picLocks noChangeAspect="1"/>
              </p:cNvPicPr>
              <p:nvPr/>
            </p:nvPicPr>
            <p:blipFill>
              <a:blip r:embed="rId10" cstate="print"/>
              <a:stretch>
                <a:fillRect/>
              </a:stretch>
            </p:blipFill>
            <p:spPr>
              <a:xfrm>
                <a:off x="2929838" y="2393020"/>
                <a:ext cx="632755" cy="513927"/>
              </a:xfrm>
              <a:prstGeom prst="rect">
                <a:avLst/>
              </a:prstGeom>
            </p:spPr>
          </p:pic>
        </p:grpSp>
        <p:sp>
          <p:nvSpPr>
            <p:cNvPr id="115" name="TextBox 114"/>
            <p:cNvSpPr txBox="1"/>
            <p:nvPr/>
          </p:nvSpPr>
          <p:spPr>
            <a:xfrm>
              <a:off x="1831893" y="3660235"/>
              <a:ext cx="708359"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O</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grpSp>
        <p:nvGrpSpPr>
          <p:cNvPr id="10" name="그룹 119"/>
          <p:cNvGrpSpPr/>
          <p:nvPr/>
        </p:nvGrpSpPr>
        <p:grpSpPr>
          <a:xfrm>
            <a:off x="5349334" y="3466937"/>
            <a:ext cx="2636255" cy="1889707"/>
            <a:chOff x="3678812" y="3417159"/>
            <a:chExt cx="1977706" cy="1889707"/>
          </a:xfrm>
        </p:grpSpPr>
        <p:grpSp>
          <p:nvGrpSpPr>
            <p:cNvPr id="11" name="그룹 93"/>
            <p:cNvGrpSpPr/>
            <p:nvPr/>
          </p:nvGrpSpPr>
          <p:grpSpPr>
            <a:xfrm>
              <a:off x="4324581" y="3417159"/>
              <a:ext cx="1331937" cy="1889707"/>
              <a:chOff x="4370866" y="2265839"/>
              <a:chExt cx="1331937" cy="1889707"/>
            </a:xfrm>
          </p:grpSpPr>
          <p:sp>
            <p:nvSpPr>
              <p:cNvPr id="88" name="TextBox 87"/>
              <p:cNvSpPr txBox="1"/>
              <p:nvPr/>
            </p:nvSpPr>
            <p:spPr>
              <a:xfrm>
                <a:off x="4479499" y="3447660"/>
                <a:ext cx="1136664"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Edge Cluster</a:t>
                </a:r>
              </a:p>
            </p:txBody>
          </p:sp>
          <p:pic>
            <p:nvPicPr>
              <p:cNvPr id="92" name="그림 91"/>
              <p:cNvPicPr>
                <a:picLocks noChangeAspect="1"/>
              </p:cNvPicPr>
              <p:nvPr/>
            </p:nvPicPr>
            <p:blipFill>
              <a:blip r:embed="rId11" cstate="print"/>
              <a:stretch>
                <a:fillRect/>
              </a:stretch>
            </p:blipFill>
            <p:spPr>
              <a:xfrm>
                <a:off x="4370866" y="2265839"/>
                <a:ext cx="1331937" cy="1173129"/>
              </a:xfrm>
              <a:prstGeom prst="rect">
                <a:avLst/>
              </a:prstGeom>
            </p:spPr>
          </p:pic>
        </p:grpSp>
        <p:sp>
          <p:nvSpPr>
            <p:cNvPr id="117" name="TextBox 116"/>
            <p:cNvSpPr txBox="1"/>
            <p:nvPr/>
          </p:nvSpPr>
          <p:spPr>
            <a:xfrm>
              <a:off x="3678812" y="3494709"/>
              <a:ext cx="868301"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K/S</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grpSp>
        <p:nvGrpSpPr>
          <p:cNvPr id="12" name="그룹 120"/>
          <p:cNvGrpSpPr/>
          <p:nvPr/>
        </p:nvGrpSpPr>
        <p:grpSpPr>
          <a:xfrm>
            <a:off x="3214843" y="2276269"/>
            <a:ext cx="2750333" cy="1215909"/>
            <a:chOff x="2319875" y="2225173"/>
            <a:chExt cx="2063287" cy="1215909"/>
          </a:xfrm>
        </p:grpSpPr>
        <p:sp>
          <p:nvSpPr>
            <p:cNvPr id="114" name="TextBox 113"/>
            <p:cNvSpPr txBox="1"/>
            <p:nvPr/>
          </p:nvSpPr>
          <p:spPr>
            <a:xfrm>
              <a:off x="2319875" y="2336281"/>
              <a:ext cx="879123" cy="400110"/>
            </a:xfrm>
            <a:prstGeom prst="rect">
              <a:avLst/>
            </a:prstGeom>
            <a:noFill/>
          </p:spPr>
          <p:txBody>
            <a:bodyPr wrap="none" rtlCol="0">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rPr>
                <a:t>Type B/C</a:t>
              </a:r>
              <a:endParaRPr kumimoji="1" lang="ko-KR" alt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굴림" pitchFamily="50" charset="-127"/>
                <a:cs typeface="Times New Roman" panose="02020603050405020304" pitchFamily="18" charset="0"/>
              </a:endParaRPr>
            </a:p>
          </p:txBody>
        </p:sp>
        <p:grpSp>
          <p:nvGrpSpPr>
            <p:cNvPr id="13" name="그룹 118"/>
            <p:cNvGrpSpPr/>
            <p:nvPr/>
          </p:nvGrpSpPr>
          <p:grpSpPr>
            <a:xfrm>
              <a:off x="3405236" y="2225173"/>
              <a:ext cx="977926" cy="1215909"/>
              <a:chOff x="3489115" y="2631531"/>
              <a:chExt cx="977926" cy="1215909"/>
            </a:xfrm>
          </p:grpSpPr>
          <p:pic>
            <p:nvPicPr>
              <p:cNvPr id="116" name="그림 115"/>
              <p:cNvPicPr>
                <a:picLocks noChangeAspect="1"/>
              </p:cNvPicPr>
              <p:nvPr/>
            </p:nvPicPr>
            <p:blipFill>
              <a:blip r:embed="rId12" cstate="print"/>
              <a:stretch>
                <a:fillRect/>
              </a:stretch>
            </p:blipFill>
            <p:spPr>
              <a:xfrm>
                <a:off x="3564081" y="2631531"/>
                <a:ext cx="864030" cy="557116"/>
              </a:xfrm>
              <a:prstGeom prst="rect">
                <a:avLst/>
              </a:prstGeom>
            </p:spPr>
          </p:pic>
          <p:sp>
            <p:nvSpPr>
              <p:cNvPr id="118" name="TextBox 117"/>
              <p:cNvSpPr txBox="1"/>
              <p:nvPr/>
            </p:nvSpPr>
            <p:spPr>
              <a:xfrm>
                <a:off x="3489115" y="3139554"/>
                <a:ext cx="977926" cy="707886"/>
              </a:xfrm>
              <a:prstGeom prst="rect">
                <a:avLst/>
              </a:prstGeom>
              <a:noFill/>
            </p:spPr>
            <p:txBody>
              <a:bodyPr wrap="none" rtlCol="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SmartX</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smtClean="0">
                    <a:ln>
                      <a:noFill/>
                    </a:ln>
                    <a:solidFill>
                      <a:srgbClr val="ED7D31"/>
                    </a:solidFill>
                    <a:effectLst/>
                    <a:uLnTx/>
                    <a:uFillTx/>
                    <a:latin typeface="Times New Roman" panose="02020603050405020304" pitchFamily="18" charset="0"/>
                    <a:ea typeface="굴림" pitchFamily="50" charset="-127"/>
                    <a:cs typeface="Times New Roman" panose="02020603050405020304" pitchFamily="18" charset="0"/>
                  </a:rPr>
                  <a:t>Cloud Box</a:t>
                </a:r>
              </a:p>
            </p:txBody>
          </p:sp>
        </p:grpSp>
      </p:grpSp>
      <p:grpSp>
        <p:nvGrpSpPr>
          <p:cNvPr id="14" name="그룹 4"/>
          <p:cNvGrpSpPr/>
          <p:nvPr/>
        </p:nvGrpSpPr>
        <p:grpSpPr>
          <a:xfrm>
            <a:off x="198580" y="2247225"/>
            <a:ext cx="2847966" cy="1273288"/>
            <a:chOff x="0" y="2269185"/>
            <a:chExt cx="2136531" cy="1273288"/>
          </a:xfrm>
          <a:solidFill>
            <a:schemeClr val="accent4">
              <a:lumMod val="20000"/>
              <a:lumOff val="80000"/>
            </a:schemeClr>
          </a:solidFill>
        </p:grpSpPr>
        <p:sp>
          <p:nvSpPr>
            <p:cNvPr id="3" name="직사각형 2"/>
            <p:cNvSpPr/>
            <p:nvPr/>
          </p:nvSpPr>
          <p:spPr>
            <a:xfrm>
              <a:off x="0" y="2269185"/>
              <a:ext cx="2136531" cy="1273288"/>
            </a:xfrm>
            <a:prstGeom prst="rect">
              <a:avLst/>
            </a:prstGeom>
            <a:grp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Picture 2"/>
            <p:cNvPicPr>
              <a:picLocks noChangeAspect="1" noChangeArrowheads="1"/>
            </p:cNvPicPr>
            <p:nvPr/>
          </p:nvPicPr>
          <p:blipFill>
            <a:blip r:embed="rId13" cstate="print">
              <a:clrChange>
                <a:clrFrom>
                  <a:srgbClr val="F9F9F9"/>
                </a:clrFrom>
                <a:clrTo>
                  <a:srgbClr val="F9F9F9">
                    <a:alpha val="0"/>
                  </a:srgbClr>
                </a:clrTo>
              </a:clrChange>
              <a:extLst>
                <a:ext uri="{28A0092B-C50C-407E-A947-70E740481C1C}">
                  <a14:useLocalDpi xmlns:a14="http://schemas.microsoft.com/office/drawing/2010/main" xmlns="" val="0"/>
                </a:ext>
              </a:extLst>
            </a:blip>
            <a:srcRect/>
            <a:stretch>
              <a:fillRect/>
            </a:stretch>
          </p:blipFill>
          <p:spPr bwMode="auto">
            <a:xfrm>
              <a:off x="105937" y="2375318"/>
              <a:ext cx="1901413" cy="635046"/>
            </a:xfrm>
            <a:prstGeom prst="rect">
              <a:avLst/>
            </a:prstGeom>
            <a:grpFill/>
            <a:ln>
              <a:noFill/>
            </a:ln>
            <a:extLs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288131" y="3114021"/>
              <a:ext cx="1153068" cy="369332"/>
            </a:xfrm>
            <a:prstGeom prst="rect">
              <a:avLst/>
            </a:prstGeom>
            <a:grpFill/>
          </p:spPr>
          <p:txBody>
            <a:bodyPr wrap="none" rtlCol="0">
              <a:spAutoFit/>
            </a:bodyPr>
            <a:lstStyle/>
            <a:p>
              <a:r>
                <a:rPr lang="en-US" altLang="ko-KR" dirty="0" err="1" smtClean="0"/>
                <a:t>SmartX</a:t>
              </a:r>
              <a:r>
                <a:rPr lang="en-US" altLang="ko-KR" dirty="0" smtClean="0"/>
                <a:t> µBox</a:t>
              </a:r>
              <a:endParaRPr lang="ko-KR" altLang="en-US" dirty="0"/>
            </a:p>
          </p:txBody>
        </p:sp>
      </p:grpSp>
      <p:pic>
        <p:nvPicPr>
          <p:cNvPr id="45" name="IoT cloudserve gray logo1.jpg"/>
          <p:cNvPicPr/>
          <p:nvPr/>
        </p:nvPicPr>
        <p:blipFill>
          <a:blip r:embed="rId14" cstate="print">
            <a:extLst/>
          </a:blip>
          <a:stretch>
            <a:fillRect/>
          </a:stretch>
        </p:blipFill>
        <p:spPr>
          <a:xfrm>
            <a:off x="76581" y="6190152"/>
            <a:ext cx="966178" cy="556436"/>
          </a:xfrm>
          <a:prstGeom prst="rect">
            <a:avLst/>
          </a:prstGeom>
          <a:ln w="12700">
            <a:miter lim="400000"/>
          </a:ln>
        </p:spPr>
      </p:pic>
    </p:spTree>
    <p:extLst>
      <p:ext uri="{BB962C8B-B14F-4D97-AF65-F5344CB8AC3E}">
        <p14:creationId xmlns:p14="http://schemas.microsoft.com/office/powerpoint/2010/main" xmlns="" val="3152015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구름 31"/>
          <p:cNvSpPr/>
          <p:nvPr/>
        </p:nvSpPr>
        <p:spPr>
          <a:xfrm>
            <a:off x="3337122" y="3987950"/>
            <a:ext cx="5445754" cy="1830506"/>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1" hangingPunct="1">
              <a:lnSpc>
                <a:spcPct val="100000"/>
              </a:lnSpc>
              <a:spcBef>
                <a:spcPct val="0"/>
              </a:spcBef>
              <a:spcAft>
                <a:spcPct val="0"/>
              </a:spcAft>
              <a:buClrTx/>
              <a:buSzTx/>
              <a:buFontTx/>
              <a:buNone/>
              <a:tabLst/>
              <a:defRPr/>
            </a:pPr>
            <a:endParaRPr kumimoji="1" lang="ko-KR" altLang="en-US" sz="1200" b="0" i="0" u="none" strike="noStrike" kern="1200" cap="none" spc="0" normalizeH="0" baseline="0" noProof="0">
              <a:ln>
                <a:noFill/>
              </a:ln>
              <a:solidFill>
                <a:srgbClr val="FFFFFF"/>
              </a:solidFill>
              <a:effectLst/>
              <a:uLnTx/>
              <a:uFillTx/>
              <a:latin typeface="맑은 고딕"/>
              <a:ea typeface="맑은 고딕" panose="020B0503020000020004" pitchFamily="50" charset="-127"/>
              <a:cs typeface="+mn-cs"/>
            </a:endParaRPr>
          </a:p>
        </p:txBody>
      </p:sp>
      <p:grpSp>
        <p:nvGrpSpPr>
          <p:cNvPr id="2" name="그룹 5"/>
          <p:cNvGrpSpPr/>
          <p:nvPr/>
        </p:nvGrpSpPr>
        <p:grpSpPr>
          <a:xfrm>
            <a:off x="84031" y="4753244"/>
            <a:ext cx="3350923" cy="1635008"/>
            <a:chOff x="162649" y="4467898"/>
            <a:chExt cx="3442539" cy="2288453"/>
          </a:xfrm>
        </p:grpSpPr>
        <p:pic>
          <p:nvPicPr>
            <p:cNvPr id="84" name="그림 83"/>
            <p:cNvPicPr>
              <a:picLocks noChangeAspect="1"/>
            </p:cNvPicPr>
            <p:nvPr/>
          </p:nvPicPr>
          <p:blipFill>
            <a:blip r:embed="rId3" cstate="print"/>
            <a:stretch>
              <a:fillRect/>
            </a:stretch>
          </p:blipFill>
          <p:spPr>
            <a:xfrm>
              <a:off x="162649" y="6256104"/>
              <a:ext cx="1210319" cy="332580"/>
            </a:xfrm>
            <a:prstGeom prst="rect">
              <a:avLst/>
            </a:prstGeom>
          </p:spPr>
        </p:pic>
        <p:sp>
          <p:nvSpPr>
            <p:cNvPr id="85" name="직사각형 84"/>
            <p:cNvSpPr/>
            <p:nvPr/>
          </p:nvSpPr>
          <p:spPr>
            <a:xfrm>
              <a:off x="2556220" y="5485350"/>
              <a:ext cx="1048968" cy="818485"/>
            </a:xfrm>
            <a:prstGeom prst="rect">
              <a:avLst/>
            </a:prstGeom>
            <a:noFill/>
          </p:spPr>
          <p:txBody>
            <a:bodyPr wrap="none" lIns="91440" tIns="45720" rIns="91440" bIns="45720">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3200" b="1" i="0" u="none" strike="noStrike" kern="1200" cap="none" spc="0" normalizeH="0" baseline="0" noProof="0" dirty="0">
                  <a:ln w="12700">
                    <a:solidFill>
                      <a:srgbClr val="BEAE98">
                        <a:lumMod val="50000"/>
                      </a:srgbClr>
                    </a:solidFill>
                    <a:prstDash val="solid"/>
                  </a:ln>
                  <a:pattFill prst="narHorz">
                    <a:fgClr>
                      <a:srgbClr val="BEAE98"/>
                    </a:fgClr>
                    <a:bgClr>
                      <a:srgbClr val="BEAE98">
                        <a:lumMod val="40000"/>
                        <a:lumOff val="60000"/>
                      </a:srgbClr>
                    </a:bgClr>
                  </a:pattFill>
                  <a:effectLst>
                    <a:innerShdw blurRad="177800">
                      <a:srgbClr val="BEAE98">
                        <a:lumMod val="50000"/>
                      </a:srgbClr>
                    </a:innerShdw>
                  </a:effectLst>
                  <a:uLnTx/>
                  <a:uFillTx/>
                  <a:latin typeface="Comic Sans MS" pitchFamily="66" charset="0"/>
                  <a:ea typeface="굴림" pitchFamily="50" charset="-127"/>
                  <a:cs typeface="+mn-cs"/>
                </a:rPr>
                <a:t>XDP</a:t>
              </a:r>
              <a:endParaRPr kumimoji="1" lang="en-US" altLang="ko-KR" sz="6600" b="1" i="0" u="none" strike="noStrike" kern="1200" cap="none" spc="0" normalizeH="0" baseline="0" noProof="0" dirty="0">
                <a:ln w="12700">
                  <a:solidFill>
                    <a:srgbClr val="BEAE98">
                      <a:lumMod val="50000"/>
                    </a:srgbClr>
                  </a:solidFill>
                  <a:prstDash val="solid"/>
                </a:ln>
                <a:pattFill prst="narHorz">
                  <a:fgClr>
                    <a:srgbClr val="BEAE98"/>
                  </a:fgClr>
                  <a:bgClr>
                    <a:srgbClr val="BEAE98">
                      <a:lumMod val="40000"/>
                      <a:lumOff val="60000"/>
                    </a:srgbClr>
                  </a:bgClr>
                </a:pattFill>
                <a:effectLst>
                  <a:innerShdw blurRad="177800">
                    <a:srgbClr val="BEAE98">
                      <a:lumMod val="50000"/>
                    </a:srgbClr>
                  </a:innerShdw>
                </a:effectLst>
                <a:uLnTx/>
                <a:uFillTx/>
                <a:latin typeface="Comic Sans MS" pitchFamily="66" charset="0"/>
                <a:ea typeface="굴림" pitchFamily="50" charset="-127"/>
                <a:cs typeface="+mn-cs"/>
              </a:endParaRPr>
            </a:p>
          </p:txBody>
        </p:sp>
        <p:grpSp>
          <p:nvGrpSpPr>
            <p:cNvPr id="4" name="그룹 85"/>
            <p:cNvGrpSpPr/>
            <p:nvPr/>
          </p:nvGrpSpPr>
          <p:grpSpPr>
            <a:xfrm>
              <a:off x="1425076" y="5561831"/>
              <a:ext cx="1067396" cy="609255"/>
              <a:chOff x="5577996" y="5416503"/>
              <a:chExt cx="1263172" cy="861308"/>
            </a:xfrm>
          </p:grpSpPr>
          <p:pic>
            <p:nvPicPr>
              <p:cNvPr id="87" name="그림 8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577996" y="5416505"/>
                <a:ext cx="1090255" cy="861306"/>
              </a:xfrm>
              <a:prstGeom prst="rect">
                <a:avLst/>
              </a:prstGeom>
            </p:spPr>
          </p:pic>
          <p:sp>
            <p:nvSpPr>
              <p:cNvPr id="88" name="TextBox 87"/>
              <p:cNvSpPr txBox="1"/>
              <p:nvPr/>
            </p:nvSpPr>
            <p:spPr>
              <a:xfrm>
                <a:off x="6184842" y="5416503"/>
                <a:ext cx="656326" cy="252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ko-KR"/>
                </a:defPPr>
                <a:lvl1pPr algn="ctr">
                  <a:defRPr sz="1600">
                    <a:latin typeface="Times New Roman" panose="02020603050405020304" pitchFamily="18" charset="0"/>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err="1">
                    <a:ln>
                      <a:noFill/>
                    </a:ln>
                    <a:solidFill>
                      <a:srgbClr val="00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eBPF</a:t>
                </a:r>
                <a:endParaRPr kumimoji="1" lang="en-US" altLang="ko-KR" sz="1200" b="0" i="0" u="none" strike="noStrike" kern="1200" cap="none" spc="0" normalizeH="0" baseline="0" noProof="0" dirty="0">
                  <a:ln>
                    <a:noFill/>
                  </a:ln>
                  <a:solidFill>
                    <a:srgbClr val="000000"/>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grpSp>
        <p:pic>
          <p:nvPicPr>
            <p:cNvPr id="90" name="Picture 3" descr="C:\Users\jongwon\Pictures\vswitch.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72477" y="5310559"/>
              <a:ext cx="581728" cy="377745"/>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그림 90"/>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34166" y="5846084"/>
              <a:ext cx="961669" cy="252241"/>
            </a:xfrm>
            <a:prstGeom prst="rect">
              <a:avLst/>
            </a:prstGeom>
          </p:spPr>
        </p:pic>
        <p:pic>
          <p:nvPicPr>
            <p:cNvPr id="92" name="Picture 2" descr="관련 이미지"/>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039368" y="4467898"/>
              <a:ext cx="1236120" cy="1236121"/>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그림 92"/>
            <p:cNvPicPr>
              <a:picLocks noChangeAspect="1"/>
            </p:cNvPicPr>
            <p:nvPr/>
          </p:nvPicPr>
          <p:blipFill>
            <a:blip r:embed="rId8" cstate="print"/>
            <a:stretch>
              <a:fillRect/>
            </a:stretch>
          </p:blipFill>
          <p:spPr>
            <a:xfrm>
              <a:off x="1737666" y="6402121"/>
              <a:ext cx="955007" cy="354230"/>
            </a:xfrm>
            <a:prstGeom prst="rect">
              <a:avLst/>
            </a:prstGeom>
          </p:spPr>
        </p:pic>
      </p:grpSp>
      <p:grpSp>
        <p:nvGrpSpPr>
          <p:cNvPr id="5" name="그룹 3"/>
          <p:cNvGrpSpPr/>
          <p:nvPr/>
        </p:nvGrpSpPr>
        <p:grpSpPr>
          <a:xfrm>
            <a:off x="5345439" y="1997581"/>
            <a:ext cx="2926207" cy="1719283"/>
            <a:chOff x="4067737" y="21651"/>
            <a:chExt cx="2195227" cy="1719283"/>
          </a:xfrm>
        </p:grpSpPr>
        <p:sp>
          <p:nvSpPr>
            <p:cNvPr id="11" name="직사각형 10"/>
            <p:cNvSpPr/>
            <p:nvPr/>
          </p:nvSpPr>
          <p:spPr>
            <a:xfrm>
              <a:off x="4067737" y="909937"/>
              <a:ext cx="2195227" cy="830997"/>
            </a:xfrm>
            <a:prstGeom prst="rect">
              <a:avLst/>
            </a:prstGeom>
            <a:noFill/>
          </p:spPr>
          <p:txBody>
            <a:bodyPr wrap="squar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1200" cap="none" spc="0" normalizeH="0" baseline="0" noProof="0" dirty="0" smtClean="0">
                  <a:ln>
                    <a:noFill/>
                  </a:ln>
                  <a:solidFill>
                    <a:srgbClr val="A7B789"/>
                  </a:solidFill>
                  <a:effectLst/>
                  <a:uLnTx/>
                  <a:uFillTx/>
                  <a:latin typeface="Times New Roman" panose="02020603050405020304" pitchFamily="18" charset="0"/>
                  <a:ea typeface="굴림" pitchFamily="50" charset="-127"/>
                  <a:cs typeface="Times New Roman" panose="02020603050405020304" pitchFamily="18" charset="0"/>
                </a:rPr>
                <a:t>Data-Centric Transfer &amp; Open Data Sharing</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Open APIs &amp; Library</a:t>
              </a:r>
              <a:endParaRPr kumimoji="1" lang="ko-KR" altLang="en-US" sz="1600" b="1" i="0" u="none" strike="noStrike" kern="1200" cap="none" spc="0" normalizeH="0" baseline="0" noProof="0" dirty="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endParaRPr>
            </a:p>
          </p:txBody>
        </p:sp>
        <p:grpSp>
          <p:nvGrpSpPr>
            <p:cNvPr id="6" name="그룹 93"/>
            <p:cNvGrpSpPr/>
            <p:nvPr/>
          </p:nvGrpSpPr>
          <p:grpSpPr>
            <a:xfrm>
              <a:off x="4272282" y="21651"/>
              <a:ext cx="1581468" cy="999372"/>
              <a:chOff x="4712181" y="3812482"/>
              <a:chExt cx="1104375" cy="697884"/>
            </a:xfrm>
          </p:grpSpPr>
          <p:pic>
            <p:nvPicPr>
              <p:cNvPr id="95" name="그림 94"/>
              <p:cNvPicPr>
                <a:picLocks noChangeAspect="1"/>
              </p:cNvPicPr>
              <p:nvPr/>
            </p:nvPicPr>
            <p:blipFill>
              <a:blip r:embed="rId9" cstate="print">
                <a:extLst/>
              </a:blip>
              <a:stretch>
                <a:fillRect/>
              </a:stretch>
            </p:blipFill>
            <p:spPr>
              <a:xfrm>
                <a:off x="4712181" y="3840820"/>
                <a:ext cx="1104375" cy="669546"/>
              </a:xfrm>
              <a:prstGeom prst="rect">
                <a:avLst/>
              </a:prstGeom>
            </p:spPr>
          </p:pic>
          <p:pic>
            <p:nvPicPr>
              <p:cNvPr id="96" name="그림 95"/>
              <p:cNvPicPr>
                <a:picLocks noChangeAspect="1"/>
              </p:cNvPicPr>
              <p:nvPr/>
            </p:nvPicPr>
            <p:blipFill>
              <a:blip r:embed="rId10" cstate="print"/>
              <a:stretch>
                <a:fillRect/>
              </a:stretch>
            </p:blipFill>
            <p:spPr>
              <a:xfrm>
                <a:off x="5448831" y="3812482"/>
                <a:ext cx="344547" cy="349027"/>
              </a:xfrm>
              <a:prstGeom prst="rect">
                <a:avLst/>
              </a:prstGeom>
            </p:spPr>
          </p:pic>
        </p:grpSp>
      </p:grpSp>
      <p:grpSp>
        <p:nvGrpSpPr>
          <p:cNvPr id="8" name="그룹 1"/>
          <p:cNvGrpSpPr/>
          <p:nvPr/>
        </p:nvGrpSpPr>
        <p:grpSpPr>
          <a:xfrm>
            <a:off x="1036686" y="1891669"/>
            <a:ext cx="2700192" cy="2863815"/>
            <a:chOff x="954559" y="1353962"/>
            <a:chExt cx="2025671" cy="2863815"/>
          </a:xfrm>
        </p:grpSpPr>
        <p:grpSp>
          <p:nvGrpSpPr>
            <p:cNvPr id="9" name="그룹 36"/>
            <p:cNvGrpSpPr/>
            <p:nvPr/>
          </p:nvGrpSpPr>
          <p:grpSpPr>
            <a:xfrm>
              <a:off x="1014934" y="2260482"/>
              <a:ext cx="1947169" cy="1957295"/>
              <a:chOff x="1409949" y="2080433"/>
              <a:chExt cx="1966407" cy="2273091"/>
            </a:xfrm>
          </p:grpSpPr>
          <p:pic>
            <p:nvPicPr>
              <p:cNvPr id="38" name="Picture 4" descr="C:\Users\sunny\Desktop\제목 없음.png"/>
              <p:cNvPicPr>
                <a:picLocks noChangeAspect="1" noChangeArrowheads="1"/>
              </p:cNvPicPr>
              <p:nvPr/>
            </p:nvPicPr>
            <p:blipFill>
              <a:blip r:embed="rId11" cstate="print">
                <a:lum bright="70000" contrast="-70000"/>
                <a:extLst>
                  <a:ext uri="{28A0092B-C50C-407E-A947-70E740481C1C}">
                    <a14:useLocalDpi xmlns="" xmlns:a14="http://schemas.microsoft.com/office/drawing/2010/main" val="0"/>
                  </a:ext>
                </a:extLst>
              </a:blip>
              <a:srcRect/>
              <a:stretch>
                <a:fillRect/>
              </a:stretch>
            </p:blipFill>
            <p:spPr bwMode="auto">
              <a:xfrm>
                <a:off x="1409949" y="2080433"/>
                <a:ext cx="1966407" cy="2273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2"/>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870950" y="2861060"/>
                <a:ext cx="1234189" cy="11209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 name="Picture 4" descr="C:\Users\sunny\Desktop\제목 없음.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192294" y="3481926"/>
                <a:ext cx="461170" cy="584653"/>
              </a:xfrm>
              <a:prstGeom prst="rect">
                <a:avLst/>
              </a:prstGeom>
              <a:noFill/>
              <a:extLst/>
            </p:spPr>
          </p:pic>
          <p:pic>
            <p:nvPicPr>
              <p:cNvPr id="42" name="Picture 4" descr="C:\Users\sunny\Desktop\제목 없음.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745523" y="3438999"/>
                <a:ext cx="461170" cy="584653"/>
              </a:xfrm>
              <a:prstGeom prst="rect">
                <a:avLst/>
              </a:prstGeom>
              <a:noFill/>
              <a:extLst/>
            </p:spPr>
          </p:pic>
          <p:pic>
            <p:nvPicPr>
              <p:cNvPr id="43" name="Picture 4" descr="C:\Users\sunny\Desktop\제목 없음.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029492" y="2758338"/>
                <a:ext cx="461170" cy="584653"/>
              </a:xfrm>
              <a:prstGeom prst="rect">
                <a:avLst/>
              </a:prstGeom>
              <a:noFill/>
              <a:extLst/>
            </p:spPr>
          </p:pic>
          <p:pic>
            <p:nvPicPr>
              <p:cNvPr id="44" name="Picture 4" descr="C:\Users\sunny\Desktop\제목 없음.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585905" y="2767565"/>
                <a:ext cx="461170" cy="584653"/>
              </a:xfrm>
              <a:prstGeom prst="rect">
                <a:avLst/>
              </a:prstGeom>
              <a:noFill/>
              <a:extLst/>
            </p:spPr>
          </p:pic>
          <p:pic>
            <p:nvPicPr>
              <p:cNvPr id="46" name="Picture 4" descr="C:\Users\sunny\Desktop\제목 없음.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227616" y="2248111"/>
                <a:ext cx="594949" cy="584653"/>
              </a:xfrm>
              <a:prstGeom prst="rect">
                <a:avLst/>
              </a:prstGeom>
              <a:noFill/>
              <a:extLst/>
            </p:spPr>
          </p:pic>
        </p:grpSp>
        <p:sp>
          <p:nvSpPr>
            <p:cNvPr id="79" name="직사각형 78"/>
            <p:cNvSpPr/>
            <p:nvPr/>
          </p:nvSpPr>
          <p:spPr>
            <a:xfrm>
              <a:off x="954559" y="1353962"/>
              <a:ext cx="2025671" cy="707886"/>
            </a:xfrm>
            <a:prstGeom prst="rect">
              <a:avLst/>
            </a:prstGeom>
          </p:spPr>
          <p:txBody>
            <a:bodyPr wrap="squar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Edge Cluster with </a:t>
              </a:r>
              <a:r>
                <a:rPr kumimoji="1" lang="en-US" altLang="ko-KR" sz="20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DataPond</a:t>
              </a:r>
              <a:endParaRPr kumimoji="1" lang="ko-KR"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07" name="Picture 4" descr="13769-200.png (200×200)"/>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1245718" y="2109028"/>
              <a:ext cx="641165" cy="666958"/>
            </a:xfrm>
            <a:prstGeom prst="rect">
              <a:avLst/>
            </a:prstGeom>
            <a:noFill/>
            <a:extLst/>
          </p:spPr>
        </p:pic>
      </p:grpSp>
      <p:grpSp>
        <p:nvGrpSpPr>
          <p:cNvPr id="10" name="그룹 111"/>
          <p:cNvGrpSpPr/>
          <p:nvPr/>
        </p:nvGrpSpPr>
        <p:grpSpPr>
          <a:xfrm>
            <a:off x="6180739" y="3546780"/>
            <a:ext cx="993710" cy="1160412"/>
            <a:chOff x="12275510" y="4653270"/>
            <a:chExt cx="1315547" cy="2047787"/>
          </a:xfrm>
        </p:grpSpPr>
        <p:grpSp>
          <p:nvGrpSpPr>
            <p:cNvPr id="12" name="그룹 114"/>
            <p:cNvGrpSpPr/>
            <p:nvPr/>
          </p:nvGrpSpPr>
          <p:grpSpPr>
            <a:xfrm>
              <a:off x="12509500" y="5962964"/>
              <a:ext cx="1081557" cy="738093"/>
              <a:chOff x="8298165" y="3228749"/>
              <a:chExt cx="888195" cy="253628"/>
            </a:xfrm>
          </p:grpSpPr>
          <p:cxnSp>
            <p:nvCxnSpPr>
              <p:cNvPr id="121" name="꺾인 연결선 120"/>
              <p:cNvCxnSpPr/>
              <p:nvPr/>
            </p:nvCxnSpPr>
            <p:spPr>
              <a:xfrm>
                <a:off x="8407974" y="3228749"/>
                <a:ext cx="778386" cy="168085"/>
              </a:xfrm>
              <a:prstGeom prst="bentConnector3">
                <a:avLst/>
              </a:prstGeom>
              <a:ln w="38100">
                <a:solidFill>
                  <a:schemeClr val="accent5">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7" name="꺾인 연결선 126"/>
              <p:cNvCxnSpPr/>
              <p:nvPr/>
            </p:nvCxnSpPr>
            <p:spPr>
              <a:xfrm>
                <a:off x="8298165" y="3310799"/>
                <a:ext cx="794560" cy="171578"/>
              </a:xfrm>
              <a:prstGeom prst="bentConnector3">
                <a:avLst/>
              </a:prstGeom>
              <a:ln w="38100">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119" name="그림 118"/>
            <p:cNvPicPr>
              <a:picLocks noChangeAspect="1"/>
            </p:cNvPicPr>
            <p:nvPr/>
          </p:nvPicPr>
          <p:blipFill>
            <a:blip r:embed="rId15" cstate="print"/>
            <a:stretch>
              <a:fillRect/>
            </a:stretch>
          </p:blipFill>
          <p:spPr>
            <a:xfrm>
              <a:off x="12275510" y="4653270"/>
              <a:ext cx="1315547" cy="1577537"/>
            </a:xfrm>
            <a:prstGeom prst="rect">
              <a:avLst/>
            </a:prstGeom>
          </p:spPr>
        </p:pic>
      </p:grpSp>
      <p:pic>
        <p:nvPicPr>
          <p:cNvPr id="74" name="Picture 109" descr="BlueCloud.png"/>
          <p:cNvPicPr>
            <a:picLocks noChangeAspect="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6138720" y="5247261"/>
            <a:ext cx="5969210" cy="1569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 name="Picture 2" descr="solution_productoverview_Complete-Virtualization-Platform"/>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t="55902" b="7593"/>
          <a:stretch/>
        </p:blipFill>
        <p:spPr bwMode="auto">
          <a:xfrm>
            <a:off x="6634337" y="5780308"/>
            <a:ext cx="4853060" cy="891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9" name="Picture 8" descr="icon-technology"/>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1241577" y="3838020"/>
            <a:ext cx="737662" cy="381707"/>
          </a:xfrm>
          <a:prstGeom prst="rect">
            <a:avLst/>
          </a:prstGeom>
          <a:noFill/>
          <a:extLst>
            <a:ext uri="{909E8E84-426E-40DD-AFC4-6F175D3DCCD1}">
              <a14:hiddenFill xmlns="" xmlns:a14="http://schemas.microsoft.com/office/drawing/2010/main">
                <a:solidFill>
                  <a:srgbClr val="FFFFFF"/>
                </a:solidFill>
              </a14:hiddenFill>
            </a:ext>
          </a:extLst>
        </p:spPr>
      </p:pic>
      <p:pic>
        <p:nvPicPr>
          <p:cNvPr id="102" name="Picture 8" descr="icon-technology"/>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8120663" y="4758798"/>
            <a:ext cx="1958435" cy="1013402"/>
          </a:xfrm>
          <a:prstGeom prst="rect">
            <a:avLst/>
          </a:prstGeom>
          <a:noFill/>
          <a:extLst>
            <a:ext uri="{909E8E84-426E-40DD-AFC4-6F175D3DCCD1}">
              <a14:hiddenFill xmlns="" xmlns:a14="http://schemas.microsoft.com/office/drawing/2010/main">
                <a:solidFill>
                  <a:srgbClr val="FFFFFF"/>
                </a:solidFill>
              </a14:hiddenFill>
            </a:ext>
          </a:extLst>
        </p:spPr>
      </p:pic>
      <p:sp>
        <p:nvSpPr>
          <p:cNvPr id="103" name="제목 3"/>
          <p:cNvSpPr>
            <a:spLocks noGrp="1"/>
          </p:cNvSpPr>
          <p:nvPr>
            <p:ph type="title"/>
          </p:nvPr>
        </p:nvSpPr>
        <p:spPr>
          <a:xfrm>
            <a:off x="2" y="12590"/>
            <a:ext cx="8064774" cy="1244542"/>
          </a:xfrm>
          <a:noFill/>
        </p:spPr>
        <p:txBody>
          <a:bodyPr>
            <a:normAutofit fontScale="90000"/>
          </a:bodyPr>
          <a:lstStyle/>
          <a:p>
            <a:pPr algn="ctr"/>
            <a:r>
              <a:rPr lang="en-US" altLang="ko-KR" sz="4900" dirty="0" smtClean="0">
                <a:latin typeface="Times New Roman" panose="02020603050405020304" pitchFamily="18" charset="0"/>
                <a:cs typeface="Times New Roman" panose="02020603050405020304" pitchFamily="18" charset="0"/>
              </a:rPr>
              <a:t>Connected DataLake </a:t>
            </a:r>
            <a:r>
              <a:rPr lang="en-US" altLang="ko-KR" dirty="0" smtClean="0">
                <a:latin typeface="Times New Roman" panose="02020603050405020304" pitchFamily="18" charset="0"/>
                <a:cs typeface="Times New Roman" panose="02020603050405020304" pitchFamily="18" charset="0"/>
              </a:rPr>
              <a:t>&amp; Edge </a:t>
            </a:r>
            <a:r>
              <a:rPr lang="en-US" altLang="ko-KR" sz="2700" dirty="0" smtClean="0">
                <a:latin typeface="Times New Roman" panose="02020603050405020304" pitchFamily="18" charset="0"/>
                <a:cs typeface="Times New Roman" panose="02020603050405020304" pitchFamily="18" charset="0"/>
              </a:rPr>
              <a:t>Clusters</a:t>
            </a:r>
            <a:r>
              <a:rPr lang="en-US" altLang="ko-KR" dirty="0" smtClean="0">
                <a:latin typeface="Times New Roman" panose="02020603050405020304" pitchFamily="18" charset="0"/>
                <a:cs typeface="Times New Roman" panose="02020603050405020304" pitchFamily="18" charset="0"/>
              </a:rPr>
              <a:t> + Core Cloud</a:t>
            </a:r>
            <a:endParaRPr lang="ko-KR" altLang="en-US" sz="4000" dirty="0">
              <a:latin typeface="Times New Roman" panose="02020603050405020304" pitchFamily="18" charset="0"/>
              <a:cs typeface="Times New Roman" panose="02020603050405020304" pitchFamily="18" charset="0"/>
            </a:endParaRPr>
          </a:p>
        </p:txBody>
      </p:sp>
      <p:pic>
        <p:nvPicPr>
          <p:cNvPr id="105" name="Picture 6" descr="cloud object storage에 대한 이미지 검색결과"/>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10125093" y="4945419"/>
            <a:ext cx="1525458" cy="534756"/>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직사각형 107"/>
          <p:cNvSpPr/>
          <p:nvPr/>
        </p:nvSpPr>
        <p:spPr>
          <a:xfrm>
            <a:off x="9060625" y="3268964"/>
            <a:ext cx="3212320" cy="584775"/>
          </a:xfrm>
          <a:prstGeom prst="rect">
            <a:avLst/>
          </a:prstGeom>
          <a:noFill/>
        </p:spPr>
        <p:txBody>
          <a:bodyPr wrap="squar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Open </a:t>
            </a:r>
            <a:r>
              <a:rPr kumimoji="1" lang="en-US" altLang="ko-KR" sz="1600" b="1" i="0" u="none" strike="noStrike" kern="1200" cap="none" spc="0" normalizeH="0" baseline="0" noProof="0" dirty="0" err="1"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MetaData</a:t>
            </a:r>
            <a:r>
              <a:rPr kumimoji="1" lang="en-US" altLang="ko-KR" sz="1600" b="1" i="0" u="none" strike="noStrike" kern="1200" cap="none" spc="0" normalizeH="0" baseline="0" noProof="0" dirty="0" smtClean="0">
                <a:ln>
                  <a:noFill/>
                </a:ln>
                <a:solidFill>
                  <a:srgbClr val="3333FF"/>
                </a:solidFill>
                <a:effectLst/>
                <a:uLnTx/>
                <a:uFillTx/>
                <a:latin typeface="Times New Roman" panose="02020603050405020304" pitchFamily="18" charset="0"/>
                <a:ea typeface="굴림" pitchFamily="50" charset="-127"/>
                <a:cs typeface="Times New Roman" panose="02020603050405020304" pitchFamily="18" charset="0"/>
              </a:rPr>
              <a:t> Exchange </a:t>
            </a:r>
            <a:r>
              <a:rPr kumimoji="1" lang="en-US" altLang="ko-KR" sz="1600" b="1" i="0" u="none" strike="noStrike" kern="1200" cap="none" spc="0" normalizeH="0" baseline="0" noProof="0" dirty="0" smtClean="0">
                <a:ln>
                  <a:noFill/>
                </a:ln>
                <a:solidFill>
                  <a:srgbClr val="A7B789"/>
                </a:solidFill>
                <a:effectLst/>
                <a:uLnTx/>
                <a:uFillTx/>
                <a:latin typeface="Times New Roman" panose="02020603050405020304" pitchFamily="18" charset="0"/>
                <a:ea typeface="굴림" pitchFamily="50" charset="-127"/>
                <a:cs typeface="Times New Roman" panose="02020603050405020304" pitchFamily="18" charset="0"/>
              </a:rPr>
              <a:t>with Licenses</a:t>
            </a:r>
            <a:endParaRPr kumimoji="1" lang="ko-KR" altLang="en-US" sz="1600" b="1" i="0" u="none" strike="noStrike" kern="1200" cap="none" spc="0" normalizeH="0" baseline="0" noProof="0" dirty="0">
              <a:ln>
                <a:noFill/>
              </a:ln>
              <a:solidFill>
                <a:srgbClr val="A7B789"/>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3" name="그림 2"/>
          <p:cNvPicPr>
            <a:picLocks noChangeAspect="1"/>
          </p:cNvPicPr>
          <p:nvPr/>
        </p:nvPicPr>
        <p:blipFill>
          <a:blip r:embed="rId20" cstate="print"/>
          <a:stretch>
            <a:fillRect/>
          </a:stretch>
        </p:blipFill>
        <p:spPr>
          <a:xfrm>
            <a:off x="4046311" y="3345597"/>
            <a:ext cx="1318066" cy="1038247"/>
          </a:xfrm>
          <a:prstGeom prst="rect">
            <a:avLst/>
          </a:prstGeom>
        </p:spPr>
      </p:pic>
      <p:pic>
        <p:nvPicPr>
          <p:cNvPr id="122" name="그림 121"/>
          <p:cNvPicPr>
            <a:picLocks noChangeAspect="1"/>
          </p:cNvPicPr>
          <p:nvPr/>
        </p:nvPicPr>
        <p:blipFill>
          <a:blip r:embed="rId21" cstate="print"/>
          <a:stretch>
            <a:fillRect/>
          </a:stretch>
        </p:blipFill>
        <p:spPr>
          <a:xfrm>
            <a:off x="4076941" y="4654927"/>
            <a:ext cx="1305689" cy="1028498"/>
          </a:xfrm>
          <a:prstGeom prst="rect">
            <a:avLst/>
          </a:prstGeom>
        </p:spPr>
      </p:pic>
      <p:pic>
        <p:nvPicPr>
          <p:cNvPr id="123" name="그림 122"/>
          <p:cNvPicPr>
            <a:picLocks noChangeAspect="1"/>
          </p:cNvPicPr>
          <p:nvPr/>
        </p:nvPicPr>
        <p:blipFill>
          <a:blip r:embed="rId22" cstate="print"/>
          <a:stretch>
            <a:fillRect/>
          </a:stretch>
        </p:blipFill>
        <p:spPr>
          <a:xfrm>
            <a:off x="5635547" y="5483857"/>
            <a:ext cx="1438576" cy="1177475"/>
          </a:xfrm>
          <a:prstGeom prst="rect">
            <a:avLst/>
          </a:prstGeom>
        </p:spPr>
      </p:pic>
      <p:grpSp>
        <p:nvGrpSpPr>
          <p:cNvPr id="13" name="그룹 4"/>
          <p:cNvGrpSpPr/>
          <p:nvPr/>
        </p:nvGrpSpPr>
        <p:grpSpPr>
          <a:xfrm>
            <a:off x="9315170" y="2492897"/>
            <a:ext cx="2787404" cy="767956"/>
            <a:chOff x="6988196" y="2702050"/>
            <a:chExt cx="2091098" cy="767956"/>
          </a:xfrm>
        </p:grpSpPr>
        <p:pic>
          <p:nvPicPr>
            <p:cNvPr id="106" name="그림 105"/>
            <p:cNvPicPr>
              <a:picLocks noChangeAspect="1"/>
            </p:cNvPicPr>
            <p:nvPr/>
          </p:nvPicPr>
          <p:blipFill>
            <a:blip r:embed="rId23" cstate="print"/>
            <a:stretch>
              <a:fillRect/>
            </a:stretch>
          </p:blipFill>
          <p:spPr>
            <a:xfrm>
              <a:off x="6988196" y="2702050"/>
              <a:ext cx="787234" cy="767956"/>
            </a:xfrm>
            <a:prstGeom prst="rect">
              <a:avLst/>
            </a:prstGeom>
          </p:spPr>
        </p:pic>
        <p:pic>
          <p:nvPicPr>
            <p:cNvPr id="48" name="Picture 2" descr="CDLA"/>
            <p:cNvPicPr>
              <a:picLocks noChangeAspect="1" noChangeArrowheads="1"/>
            </p:cNvPicPr>
            <p:nvPr/>
          </p:nvPicPr>
          <p:blipFill>
            <a:blip r:embed="rId24" cstate="print">
              <a:extLst>
                <a:ext uri="{28A0092B-C50C-407E-A947-70E740481C1C}">
                  <a14:useLocalDpi xmlns="" xmlns:a14="http://schemas.microsoft.com/office/drawing/2010/main" val="0"/>
                </a:ext>
              </a:extLst>
            </a:blip>
            <a:srcRect/>
            <a:stretch>
              <a:fillRect/>
            </a:stretch>
          </p:blipFill>
          <p:spPr bwMode="auto">
            <a:xfrm>
              <a:off x="7852050" y="2961180"/>
              <a:ext cx="1227244" cy="24054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47" name="그림 46"/>
          <p:cNvPicPr>
            <a:picLocks noChangeAspect="1"/>
          </p:cNvPicPr>
          <p:nvPr/>
        </p:nvPicPr>
        <p:blipFill>
          <a:blip r:embed="rId25" cstate="print"/>
          <a:stretch>
            <a:fillRect/>
          </a:stretch>
        </p:blipFill>
        <p:spPr>
          <a:xfrm>
            <a:off x="10999006" y="84620"/>
            <a:ext cx="1046741" cy="701380"/>
          </a:xfrm>
          <a:prstGeom prst="rect">
            <a:avLst/>
          </a:prstGeom>
        </p:spPr>
      </p:pic>
      <p:sp>
        <p:nvSpPr>
          <p:cNvPr id="49" name="직사각형 48"/>
          <p:cNvSpPr/>
          <p:nvPr/>
        </p:nvSpPr>
        <p:spPr>
          <a:xfrm>
            <a:off x="7842283" y="4121685"/>
            <a:ext cx="2436683" cy="707886"/>
          </a:xfrm>
          <a:prstGeom prst="rect">
            <a:avLst/>
          </a:prstGeom>
        </p:spPr>
        <p:txBody>
          <a:bodyPr wrap="squar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Core Cloud with </a:t>
            </a:r>
            <a:r>
              <a:rPr kumimoji="1" lang="en-US" altLang="ko-KR" sz="2000" b="1" i="0" u="none" strike="noStrike" kern="1200" cap="none" spc="0" normalizeH="0" baseline="0" noProof="0" dirty="0" err="1" smtClean="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rPr>
              <a:t>DataLake</a:t>
            </a:r>
            <a:endParaRPr kumimoji="1" lang="ko-KR"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굴림" pitchFamily="50" charset="-127"/>
              <a:cs typeface="Times New Roman" panose="02020603050405020304" pitchFamily="18" charset="0"/>
            </a:endParaRPr>
          </a:p>
        </p:txBody>
      </p:sp>
      <p:pic>
        <p:nvPicPr>
          <p:cNvPr id="136194" name="Picture 2" descr="nvme logo에 대한 이미지 검색결과"/>
          <p:cNvPicPr>
            <a:picLocks noChangeAspect="1" noChangeArrowheads="1"/>
          </p:cNvPicPr>
          <p:nvPr/>
        </p:nvPicPr>
        <p:blipFill>
          <a:blip r:embed="rId26" cstate="print">
            <a:extLst>
              <a:ext uri="{28A0092B-C50C-407E-A947-70E740481C1C}">
                <a14:useLocalDpi xmlns="" xmlns:a14="http://schemas.microsoft.com/office/drawing/2010/main" val="0"/>
              </a:ext>
            </a:extLst>
          </a:blip>
          <a:srcRect/>
          <a:stretch>
            <a:fillRect/>
          </a:stretch>
        </p:blipFill>
        <p:spPr bwMode="auto">
          <a:xfrm>
            <a:off x="796408" y="5045830"/>
            <a:ext cx="1056656" cy="219582"/>
          </a:xfrm>
          <a:prstGeom prst="rect">
            <a:avLst/>
          </a:prstGeom>
          <a:noFill/>
          <a:extLst>
            <a:ext uri="{909E8E84-426E-40DD-AFC4-6F175D3DCCD1}">
              <a14:hiddenFill xmlns="" xmlns:a14="http://schemas.microsoft.com/office/drawing/2010/main">
                <a:solidFill>
                  <a:srgbClr val="FFFFFF"/>
                </a:solidFill>
              </a14:hiddenFill>
            </a:ext>
          </a:extLst>
        </p:spPr>
      </p:pic>
      <p:pic>
        <p:nvPicPr>
          <p:cNvPr id="136196" name="Picture 4" descr="cillium project에 대한 이미지 검색결과"/>
          <p:cNvPicPr>
            <a:picLocks noChangeAspect="1" noChangeArrowheads="1"/>
          </p:cNvPicPr>
          <p:nvPr/>
        </p:nvPicPr>
        <p:blipFill>
          <a:blip r:embed="rId27" cstate="print">
            <a:extLst>
              <a:ext uri="{28A0092B-C50C-407E-A947-70E740481C1C}">
                <a14:useLocalDpi xmlns="" xmlns:a14="http://schemas.microsoft.com/office/drawing/2010/main" val="0"/>
              </a:ext>
            </a:extLst>
          </a:blip>
          <a:srcRect/>
          <a:stretch>
            <a:fillRect/>
          </a:stretch>
        </p:blipFill>
        <p:spPr bwMode="auto">
          <a:xfrm>
            <a:off x="2745650" y="6117013"/>
            <a:ext cx="723124" cy="54248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그림 6"/>
          <p:cNvPicPr>
            <a:picLocks noChangeAspect="1"/>
          </p:cNvPicPr>
          <p:nvPr/>
        </p:nvPicPr>
        <p:blipFill>
          <a:blip r:embed="rId28" cstate="print"/>
          <a:stretch>
            <a:fillRect/>
          </a:stretch>
        </p:blipFill>
        <p:spPr>
          <a:xfrm>
            <a:off x="9111518" y="117923"/>
            <a:ext cx="1887488" cy="1100729"/>
          </a:xfrm>
          <a:prstGeom prst="rect">
            <a:avLst/>
          </a:prstGeom>
        </p:spPr>
      </p:pic>
      <p:pic>
        <p:nvPicPr>
          <p:cNvPr id="52" name="IoT cloudserve gray logo1.jpg"/>
          <p:cNvPicPr/>
          <p:nvPr/>
        </p:nvPicPr>
        <p:blipFill>
          <a:blip r:embed="rId29" cstate="print">
            <a:extLst/>
          </a:blip>
          <a:stretch>
            <a:fillRect/>
          </a:stretch>
        </p:blipFill>
        <p:spPr>
          <a:xfrm>
            <a:off x="76581" y="6172200"/>
            <a:ext cx="966178" cy="556436"/>
          </a:xfrm>
          <a:prstGeom prst="rect">
            <a:avLst/>
          </a:prstGeom>
          <a:ln w="12700">
            <a:miter lim="400000"/>
          </a:ln>
        </p:spPr>
      </p:pic>
    </p:spTree>
    <p:extLst>
      <p:ext uri="{BB962C8B-B14F-4D97-AF65-F5344CB8AC3E}">
        <p14:creationId xmlns="" xmlns:p14="http://schemas.microsoft.com/office/powerpoint/2010/main" val="398791192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2"/>
          <p:cNvSpPr>
            <a:spLocks noGrp="1"/>
          </p:cNvSpPr>
          <p:nvPr>
            <p:ph type="title"/>
          </p:nvPr>
        </p:nvSpPr>
        <p:spPr>
          <a:xfrm>
            <a:off x="1942603" y="81641"/>
            <a:ext cx="8303622" cy="500680"/>
          </a:xfrm>
        </p:spPr>
        <p:txBody>
          <a:bodyPr anchor="t">
            <a:noAutofit/>
          </a:bodyPr>
          <a:lstStyle/>
          <a:p>
            <a:pPr algn="ctr" latinLnBrk="0"/>
            <a:r>
              <a:rPr lang="en-US" sz="3200" dirty="0" smtClean="0">
                <a:latin typeface="Times New Roman" panose="02020603050405020304" pitchFamily="18" charset="0"/>
                <a:cs typeface="Times New Roman" panose="02020603050405020304" pitchFamily="18" charset="0"/>
              </a:rPr>
              <a:t>OF@TEIN</a:t>
            </a:r>
            <a:r>
              <a:rPr lang="en-US" sz="3200" dirty="0">
                <a:latin typeface="Times New Roman" panose="02020603050405020304" pitchFamily="18" charset="0"/>
                <a:cs typeface="Times New Roman" panose="02020603050405020304" pitchFamily="18" charset="0"/>
              </a:rPr>
              <a:t>+ Playground</a:t>
            </a:r>
          </a:p>
        </p:txBody>
      </p:sp>
      <p:sp>
        <p:nvSpPr>
          <p:cNvPr id="10" name="TextBox 9"/>
          <p:cNvSpPr txBox="1"/>
          <p:nvPr/>
        </p:nvSpPr>
        <p:spPr>
          <a:xfrm>
            <a:off x="11119898" y="878751"/>
            <a:ext cx="803425" cy="253916"/>
          </a:xfrm>
          <a:prstGeom prst="rect">
            <a:avLst/>
          </a:prstGeom>
          <a:solidFill>
            <a:schemeClr val="accent4">
              <a:lumMod val="20000"/>
              <a:lumOff val="80000"/>
            </a:schemeClr>
          </a:solidFill>
          <a:ln>
            <a:noFill/>
          </a:ln>
        </p:spPr>
        <p:txBody>
          <a:bodyPr wrap="none" rtlCol="0">
            <a:spAutoFit/>
          </a:bodyPr>
          <a:lstStyle/>
          <a:p>
            <a:pPr defTabSz="685800" latinLnBrk="1">
              <a:defRPr/>
            </a:pPr>
            <a:r>
              <a:rPr lang="en-US" altLang="ko-KR" sz="1050" dirty="0">
                <a:solidFill>
                  <a:prstClr val="black"/>
                </a:solidFill>
                <a:latin typeface="Calibri" panose="020F0502020204030204"/>
                <a:ea typeface="맑은 고딕" panose="020B0503020000020004" pitchFamily="34" charset="-127"/>
              </a:rPr>
              <a:t>2018.01.17</a:t>
            </a:r>
            <a:endParaRPr lang="ko-KR" altLang="en-US" sz="1050" dirty="0">
              <a:solidFill>
                <a:prstClr val="black"/>
              </a:solidFill>
              <a:latin typeface="Calibri" panose="020F0502020204030204"/>
              <a:ea typeface="맑은 고딕" panose="020B0503020000020004" pitchFamily="34" charset="-127"/>
            </a:endParaRPr>
          </a:p>
        </p:txBody>
      </p:sp>
      <p:sp>
        <p:nvSpPr>
          <p:cNvPr id="169" name="Donut 168"/>
          <p:cNvSpPr/>
          <p:nvPr/>
        </p:nvSpPr>
        <p:spPr>
          <a:xfrm>
            <a:off x="2757689" y="1960783"/>
            <a:ext cx="5979284" cy="3781165"/>
          </a:xfrm>
          <a:prstGeom prst="donut">
            <a:avLst>
              <a:gd name="adj" fmla="val 1524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black"/>
              </a:solidFill>
              <a:latin typeface="Calibri" panose="020F0502020204030204"/>
            </a:endParaRPr>
          </a:p>
        </p:txBody>
      </p:sp>
      <p:sp>
        <p:nvSpPr>
          <p:cNvPr id="170" name="Donut 169"/>
          <p:cNvSpPr/>
          <p:nvPr/>
        </p:nvSpPr>
        <p:spPr>
          <a:xfrm>
            <a:off x="3343155" y="2414193"/>
            <a:ext cx="4726910" cy="2983043"/>
          </a:xfrm>
          <a:prstGeom prst="donut">
            <a:avLst>
              <a:gd name="adj" fmla="val 3186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black"/>
              </a:solidFill>
              <a:latin typeface="Calibri" panose="020F0502020204030204"/>
            </a:endParaRPr>
          </a:p>
        </p:txBody>
      </p:sp>
      <p:sp>
        <p:nvSpPr>
          <p:cNvPr id="171" name="Donut 170"/>
          <p:cNvSpPr>
            <a:spLocks noChangeAspect="1"/>
          </p:cNvSpPr>
          <p:nvPr/>
        </p:nvSpPr>
        <p:spPr>
          <a:xfrm>
            <a:off x="3774548" y="2746594"/>
            <a:ext cx="3864132" cy="2318236"/>
          </a:xfrm>
          <a:prstGeom prst="donut">
            <a:avLst>
              <a:gd name="adj" fmla="val 3142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black"/>
              </a:solidFill>
              <a:latin typeface="Calibri" panose="020F0502020204030204"/>
            </a:endParaRPr>
          </a:p>
        </p:txBody>
      </p:sp>
      <p:sp>
        <p:nvSpPr>
          <p:cNvPr id="172" name="Donut 171"/>
          <p:cNvSpPr>
            <a:spLocks noChangeAspect="1"/>
          </p:cNvSpPr>
          <p:nvPr/>
        </p:nvSpPr>
        <p:spPr>
          <a:xfrm>
            <a:off x="4234366" y="3030875"/>
            <a:ext cx="2944500" cy="1749679"/>
          </a:xfrm>
          <a:prstGeom prst="donu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black"/>
              </a:solidFill>
              <a:latin typeface="Calibri" panose="020F0502020204030204"/>
            </a:endParaRPr>
          </a:p>
        </p:txBody>
      </p:sp>
      <p:sp>
        <p:nvSpPr>
          <p:cNvPr id="176" name="Rectangle 175"/>
          <p:cNvSpPr/>
          <p:nvPr/>
        </p:nvSpPr>
        <p:spPr>
          <a:xfrm>
            <a:off x="5204672" y="4131383"/>
            <a:ext cx="1022318" cy="369332"/>
          </a:xfrm>
          <a:prstGeom prst="rect">
            <a:avLst/>
          </a:prstGeom>
          <a:noFill/>
        </p:spPr>
        <p:txBody>
          <a:bodyPr wrap="square" lIns="0" tIns="0" rIns="0" bIns="0">
            <a:spAutoFit/>
          </a:bodyPr>
          <a:lstStyle/>
          <a:p>
            <a:pPr algn="ctr" defTabSz="514337" latinLnBrk="1">
              <a:defRPr/>
            </a:pPr>
            <a:r>
              <a:rPr lang="en-US" sz="1200" b="1" dirty="0">
                <a:ln w="0"/>
                <a:solidFill>
                  <a:prstClr val="black"/>
                </a:solidFill>
                <a:latin typeface="Times New Roman" panose="02020603050405020304" pitchFamily="18" charset="0"/>
                <a:cs typeface="Times New Roman" panose="02020603050405020304" pitchFamily="18" charset="0"/>
              </a:rPr>
              <a:t>Underlay </a:t>
            </a:r>
          </a:p>
          <a:p>
            <a:pPr algn="ctr" defTabSz="514337" latinLnBrk="1">
              <a:defRPr/>
            </a:pPr>
            <a:r>
              <a:rPr lang="en-US" sz="1200" b="1" dirty="0">
                <a:ln w="0"/>
                <a:solidFill>
                  <a:prstClr val="black"/>
                </a:solidFill>
                <a:latin typeface="Times New Roman" panose="02020603050405020304" pitchFamily="18" charset="0"/>
                <a:cs typeface="Times New Roman" panose="02020603050405020304" pitchFamily="18" charset="0"/>
              </a:rPr>
              <a:t>Networks</a:t>
            </a:r>
          </a:p>
        </p:txBody>
      </p:sp>
      <p:pic>
        <p:nvPicPr>
          <p:cNvPr id="177"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9737889">
            <a:off x="3598714" y="4246910"/>
            <a:ext cx="480404" cy="10372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16"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53634">
            <a:off x="7362314" y="4299748"/>
            <a:ext cx="480404" cy="10372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221"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855501">
            <a:off x="3857791" y="3012550"/>
            <a:ext cx="480404" cy="10372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228" name="Rectangle 227"/>
          <p:cNvSpPr/>
          <p:nvPr/>
        </p:nvSpPr>
        <p:spPr>
          <a:xfrm>
            <a:off x="1401790" y="3053148"/>
            <a:ext cx="1960168" cy="384721"/>
          </a:xfrm>
          <a:prstGeom prst="rect">
            <a:avLst/>
          </a:prstGeom>
          <a:solidFill>
            <a:schemeClr val="bg1"/>
          </a:solidFill>
        </p:spPr>
        <p:txBody>
          <a:bodyPr wrap="square" lIns="0" tIns="0" rIns="0" bIns="0">
            <a:spAutoFit/>
          </a:bodyPr>
          <a:lstStyle/>
          <a:p>
            <a:pPr algn="ctr" defTabSz="514337" latinLnBrk="1">
              <a:lnSpc>
                <a:spcPts val="1500"/>
              </a:lnSpc>
              <a:defRPr/>
            </a:pPr>
            <a:r>
              <a:rPr lang="en-US" altLang="ko-KR" sz="15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Sites with </a:t>
            </a:r>
            <a:r>
              <a:rPr lang="en-US" altLang="ko-KR" sz="10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
            </a:r>
            <a:br>
              <a:rPr lang="en-US" altLang="ko-KR" sz="105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br>
            <a:r>
              <a:rPr lang="en-US" altLang="ko-KR" sz="15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SmartX Box</a:t>
            </a:r>
          </a:p>
        </p:txBody>
      </p:sp>
      <p:sp>
        <p:nvSpPr>
          <p:cNvPr id="229" name="Rectangle 228"/>
          <p:cNvSpPr/>
          <p:nvPr/>
        </p:nvSpPr>
        <p:spPr>
          <a:xfrm>
            <a:off x="8070065" y="2579015"/>
            <a:ext cx="2031171" cy="669414"/>
          </a:xfrm>
          <a:prstGeom prst="rect">
            <a:avLst/>
          </a:prstGeom>
          <a:solidFill>
            <a:schemeClr val="bg1"/>
          </a:solidFill>
        </p:spPr>
        <p:txBody>
          <a:bodyPr wrap="square">
            <a:spAutoFit/>
          </a:bodyPr>
          <a:lstStyle/>
          <a:p>
            <a:pPr algn="ctr" defTabSz="514337" latinLnBrk="1">
              <a:lnSpc>
                <a:spcPts val="1500"/>
              </a:lnSpc>
              <a:defRPr/>
            </a:pPr>
            <a:r>
              <a:rPr lang="en-US" altLang="ko-KR" sz="15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Sites with</a:t>
            </a:r>
            <a:r>
              <a:rPr lang="en-US" altLang="ko-KR" sz="21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 </a:t>
            </a:r>
          </a:p>
          <a:p>
            <a:pPr algn="ctr" defTabSz="514337" latinLnBrk="1">
              <a:lnSpc>
                <a:spcPts val="1500"/>
              </a:lnSpc>
              <a:defRPr/>
            </a:pPr>
            <a:r>
              <a:rPr lang="en-US" altLang="ko-KR" sz="15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SmartX </a:t>
            </a:r>
            <a:r>
              <a:rPr lang="el-GR" altLang="ko-KR" sz="15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μ</a:t>
            </a:r>
            <a:r>
              <a:rPr lang="en-US" altLang="ko-KR" sz="15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Box </a:t>
            </a:r>
            <a:r>
              <a:rPr lang="en-US" altLang="ko-KR" sz="15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for</a:t>
            </a:r>
            <a:r>
              <a:rPr lang="en-US" altLang="ko-KR" sz="21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 </a:t>
            </a:r>
            <a:r>
              <a:rPr lang="en-US" altLang="ko-KR" sz="1500"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IoT</a:t>
            </a:r>
            <a:r>
              <a:rPr lang="en-US" altLang="ko-KR" sz="15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 Devices</a:t>
            </a:r>
            <a:endParaRPr lang="en-US" altLang="ko-KR" sz="788"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51" name="Rectangle 50"/>
          <p:cNvSpPr/>
          <p:nvPr/>
        </p:nvSpPr>
        <p:spPr>
          <a:xfrm>
            <a:off x="5311826" y="4740173"/>
            <a:ext cx="789575" cy="276999"/>
          </a:xfrm>
          <a:prstGeom prst="rect">
            <a:avLst/>
          </a:prstGeom>
        </p:spPr>
        <p:txBody>
          <a:bodyPr wrap="none">
            <a:spAutoFit/>
          </a:bodyPr>
          <a:lstStyle/>
          <a:p>
            <a:pPr algn="ctr" defTabSz="514337" latinLnBrk="1">
              <a:defRPr/>
            </a:pPr>
            <a:r>
              <a:rPr lang="en-US" altLang="ko-KR" sz="1200" b="1" dirty="0">
                <a:solidFill>
                  <a:prstClr val="black">
                    <a:lumMod val="85000"/>
                    <a:lumOff val="15000"/>
                  </a:prstClr>
                </a:solidFill>
                <a:latin typeface="Times New Roman" panose="02020603050405020304" pitchFamily="18" charset="0"/>
                <a:ea typeface="맑은 고딕" panose="020B0503020000020004" pitchFamily="34" charset="-127"/>
                <a:cs typeface="Times New Roman" panose="02020603050405020304" pitchFamily="18" charset="0"/>
              </a:rPr>
              <a:t>SD-WAN</a:t>
            </a:r>
          </a:p>
        </p:txBody>
      </p:sp>
      <p:sp>
        <p:nvSpPr>
          <p:cNvPr id="52" name="Rectangle 51"/>
          <p:cNvSpPr/>
          <p:nvPr/>
        </p:nvSpPr>
        <p:spPr>
          <a:xfrm>
            <a:off x="5129528" y="5027110"/>
            <a:ext cx="1152880" cy="323165"/>
          </a:xfrm>
          <a:prstGeom prst="rect">
            <a:avLst/>
          </a:prstGeom>
        </p:spPr>
        <p:txBody>
          <a:bodyPr wrap="none">
            <a:spAutoFit/>
          </a:bodyPr>
          <a:lstStyle/>
          <a:p>
            <a:pPr algn="ctr" defTabSz="514337" latinLnBrk="1">
              <a:defRPr/>
            </a:pPr>
            <a:r>
              <a:rPr lang="en-US" altLang="ko-KR" sz="1500" b="1" dirty="0">
                <a:solidFill>
                  <a:prstClr val="black">
                    <a:lumMod val="85000"/>
                    <a:lumOff val="15000"/>
                  </a:prstClr>
                </a:solidFill>
                <a:latin typeface="Times New Roman" panose="02020603050405020304" pitchFamily="18" charset="0"/>
                <a:ea typeface="맑은 고딕" panose="020B0503020000020004" pitchFamily="34" charset="-127"/>
                <a:cs typeface="Times New Roman" panose="02020603050405020304" pitchFamily="18" charset="0"/>
              </a:rPr>
              <a:t>Edge Cloud</a:t>
            </a:r>
          </a:p>
        </p:txBody>
      </p:sp>
      <p:sp>
        <p:nvSpPr>
          <p:cNvPr id="53" name="Rectangle 52"/>
          <p:cNvSpPr/>
          <p:nvPr/>
        </p:nvSpPr>
        <p:spPr>
          <a:xfrm>
            <a:off x="5096453" y="5429578"/>
            <a:ext cx="1316386" cy="276999"/>
          </a:xfrm>
          <a:prstGeom prst="rect">
            <a:avLst/>
          </a:prstGeom>
        </p:spPr>
        <p:txBody>
          <a:bodyPr wrap="none">
            <a:spAutoFit/>
          </a:bodyPr>
          <a:lstStyle/>
          <a:p>
            <a:pPr algn="ctr" defTabSz="514337" latinLnBrk="1">
              <a:defRPr/>
            </a:pPr>
            <a:r>
              <a:rPr lang="en-US" altLang="ko-KR" sz="1200" b="1" dirty="0">
                <a:solidFill>
                  <a:prstClr val="black">
                    <a:lumMod val="85000"/>
                    <a:lumOff val="15000"/>
                  </a:prstClr>
                </a:solidFill>
                <a:latin typeface="Times New Roman" panose="02020603050405020304" pitchFamily="18" charset="0"/>
                <a:ea typeface="맑은 고딕" panose="020B0503020000020004" pitchFamily="34" charset="-127"/>
                <a:cs typeface="Times New Roman" panose="02020603050405020304" pitchFamily="18" charset="0"/>
              </a:rPr>
              <a:t>End (IoT/Access)</a:t>
            </a:r>
          </a:p>
        </p:txBody>
      </p:sp>
      <p:pic>
        <p:nvPicPr>
          <p:cNvPr id="70"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400000">
            <a:off x="5917726" y="2592175"/>
            <a:ext cx="388081" cy="12839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99" name="TextBox 98"/>
          <p:cNvSpPr txBox="1"/>
          <p:nvPr/>
        </p:nvSpPr>
        <p:spPr bwMode="auto">
          <a:xfrm flipH="1">
            <a:off x="5111370" y="3578698"/>
            <a:ext cx="1139674" cy="369332"/>
          </a:xfrm>
          <a:prstGeom prst="rect">
            <a:avLst/>
          </a:prstGeom>
          <a:noFill/>
          <a:ln>
            <a:noFill/>
          </a:ln>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b="1" dirty="0">
                <a:solidFill>
                  <a:prstClr val="black">
                    <a:lumMod val="85000"/>
                    <a:lumOff val="15000"/>
                  </a:prstClr>
                </a:solidFill>
                <a:latin typeface="Malgun Gothic" panose="020B0503020000020004" pitchFamily="34" charset="-127"/>
                <a:ea typeface="Malgun Gothic" panose="020B0503020000020004" pitchFamily="34" charset="-127"/>
                <a:cs typeface="Arial" pitchFamily="34" charset="0"/>
              </a:rPr>
              <a:t>TEIN</a:t>
            </a:r>
          </a:p>
        </p:txBody>
      </p:sp>
      <p:grpSp>
        <p:nvGrpSpPr>
          <p:cNvPr id="3" name="Group 90"/>
          <p:cNvGrpSpPr/>
          <p:nvPr/>
        </p:nvGrpSpPr>
        <p:grpSpPr>
          <a:xfrm rot="7612643">
            <a:off x="4383018" y="3235015"/>
            <a:ext cx="611730" cy="543163"/>
            <a:chOff x="4432350" y="4601768"/>
            <a:chExt cx="526432" cy="269608"/>
          </a:xfrm>
        </p:grpSpPr>
        <p:sp>
          <p:nvSpPr>
            <p:cNvPr id="92" name="Cloud 166"/>
            <p:cNvSpPr>
              <a:spLocks/>
            </p:cNvSpPr>
            <p:nvPr/>
          </p:nvSpPr>
          <p:spPr bwMode="auto">
            <a:xfrm rot="21290550" flipH="1">
              <a:off x="4432350" y="4601768"/>
              <a:ext cx="526432" cy="269608"/>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prstClr val="black"/>
                </a:solidFill>
                <a:latin typeface="Calibri"/>
                <a:ea typeface="맑은 고딕" panose="020B0503020000020004" pitchFamily="34" charset="-127"/>
              </a:endParaRPr>
            </a:p>
          </p:txBody>
        </p:sp>
        <p:sp>
          <p:nvSpPr>
            <p:cNvPr id="93" name="TextBox 92"/>
            <p:cNvSpPr txBox="1"/>
            <p:nvPr/>
          </p:nvSpPr>
          <p:spPr bwMode="auto">
            <a:xfrm rot="11012947" flipH="1">
              <a:off x="4491235" y="4701328"/>
              <a:ext cx="403259" cy="63018"/>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825"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sp>
        <p:nvSpPr>
          <p:cNvPr id="101" name="Cloud 166"/>
          <p:cNvSpPr>
            <a:spLocks/>
          </p:cNvSpPr>
          <p:nvPr/>
        </p:nvSpPr>
        <p:spPr bwMode="auto">
          <a:xfrm rot="18676121" flipH="1">
            <a:off x="4125087" y="3160416"/>
            <a:ext cx="506927" cy="356358"/>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prstClr val="black"/>
              </a:solidFill>
              <a:latin typeface="Calibri"/>
              <a:ea typeface="맑은 고딕" panose="020B0503020000020004" pitchFamily="34" charset="-127"/>
            </a:endParaRPr>
          </a:p>
        </p:txBody>
      </p:sp>
      <p:sp>
        <p:nvSpPr>
          <p:cNvPr id="102" name="TextBox 101"/>
          <p:cNvSpPr txBox="1"/>
          <p:nvPr/>
        </p:nvSpPr>
        <p:spPr bwMode="auto">
          <a:xfrm rot="18852074" flipH="1">
            <a:off x="4146415" y="3249139"/>
            <a:ext cx="435261" cy="103875"/>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675" b="1" dirty="0">
                <a:solidFill>
                  <a:prstClr val="black"/>
                </a:solidFill>
                <a:latin typeface="Malgun Gothic" panose="020B0503020000020004" pitchFamily="34" charset="-127"/>
                <a:ea typeface="Malgun Gothic" panose="020B0503020000020004" pitchFamily="34" charset="-127"/>
                <a:cs typeface="Arial" pitchFamily="34" charset="0"/>
              </a:rPr>
              <a:t>Site Net.</a:t>
            </a:r>
          </a:p>
        </p:txBody>
      </p:sp>
      <p:grpSp>
        <p:nvGrpSpPr>
          <p:cNvPr id="4" name="Group 11"/>
          <p:cNvGrpSpPr/>
          <p:nvPr/>
        </p:nvGrpSpPr>
        <p:grpSpPr>
          <a:xfrm rot="2429955">
            <a:off x="4328389" y="4032805"/>
            <a:ext cx="791503" cy="533742"/>
            <a:chOff x="4431134" y="4546686"/>
            <a:chExt cx="543011" cy="339178"/>
          </a:xfrm>
        </p:grpSpPr>
        <p:sp>
          <p:nvSpPr>
            <p:cNvPr id="83" name="Cloud 166"/>
            <p:cNvSpPr>
              <a:spLocks/>
            </p:cNvSpPr>
            <p:nvPr/>
          </p:nvSpPr>
          <p:spPr bwMode="auto">
            <a:xfrm rot="21290550" flipH="1">
              <a:off x="4431134" y="4546686"/>
              <a:ext cx="543011" cy="339178"/>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srgbClr val="4472C4">
                    <a:lumMod val="75000"/>
                  </a:srgbClr>
                </a:solidFill>
                <a:latin typeface="Calibri"/>
                <a:ea typeface="맑은 고딕" panose="020B0503020000020004" pitchFamily="34" charset="-127"/>
              </a:endParaRPr>
            </a:p>
          </p:txBody>
        </p:sp>
        <p:sp>
          <p:nvSpPr>
            <p:cNvPr id="84" name="TextBox 83"/>
            <p:cNvSpPr txBox="1"/>
            <p:nvPr/>
          </p:nvSpPr>
          <p:spPr bwMode="auto">
            <a:xfrm flipH="1">
              <a:off x="4514338" y="4660268"/>
              <a:ext cx="403258" cy="80678"/>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825"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5" name="Group 84"/>
          <p:cNvGrpSpPr/>
          <p:nvPr/>
        </p:nvGrpSpPr>
        <p:grpSpPr>
          <a:xfrm>
            <a:off x="5303019" y="2899452"/>
            <a:ext cx="901850" cy="530662"/>
            <a:chOff x="4440173" y="4640194"/>
            <a:chExt cx="556703" cy="351851"/>
          </a:xfrm>
        </p:grpSpPr>
        <p:sp>
          <p:nvSpPr>
            <p:cNvPr id="86" name="Cloud 166"/>
            <p:cNvSpPr>
              <a:spLocks/>
            </p:cNvSpPr>
            <p:nvPr/>
          </p:nvSpPr>
          <p:spPr bwMode="auto">
            <a:xfrm rot="21290550" flipH="1">
              <a:off x="4440173" y="4640194"/>
              <a:ext cx="556703" cy="351851"/>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algn="ctr" defTabSz="514337" latinLnBrk="1">
                <a:defRPr/>
              </a:pPr>
              <a:endParaRPr lang="ko-KR" altLang="en-US" sz="450" dirty="0">
                <a:solidFill>
                  <a:srgbClr val="4472C4">
                    <a:lumMod val="75000"/>
                  </a:srgbClr>
                </a:solidFill>
                <a:latin typeface="Calibri"/>
                <a:ea typeface="맑은 고딕" panose="020B0503020000020004" pitchFamily="34" charset="-127"/>
              </a:endParaRPr>
            </a:p>
          </p:txBody>
        </p:sp>
        <p:sp>
          <p:nvSpPr>
            <p:cNvPr id="87" name="TextBox 86"/>
            <p:cNvSpPr txBox="1"/>
            <p:nvPr/>
          </p:nvSpPr>
          <p:spPr bwMode="auto">
            <a:xfrm flipH="1">
              <a:off x="4516235" y="4806205"/>
              <a:ext cx="403258" cy="84178"/>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825"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6" name="Group 87"/>
          <p:cNvGrpSpPr/>
          <p:nvPr/>
        </p:nvGrpSpPr>
        <p:grpSpPr>
          <a:xfrm rot="18995161">
            <a:off x="6475559" y="3969024"/>
            <a:ext cx="578252" cy="507021"/>
            <a:chOff x="4436798" y="4590361"/>
            <a:chExt cx="542920" cy="377286"/>
          </a:xfrm>
        </p:grpSpPr>
        <p:sp>
          <p:nvSpPr>
            <p:cNvPr id="89" name="Cloud 166"/>
            <p:cNvSpPr>
              <a:spLocks/>
            </p:cNvSpPr>
            <p:nvPr/>
          </p:nvSpPr>
          <p:spPr bwMode="auto">
            <a:xfrm rot="21290550" flipH="1">
              <a:off x="4436798" y="4590361"/>
              <a:ext cx="542920" cy="377286"/>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srgbClr val="4472C4">
                    <a:lumMod val="75000"/>
                  </a:srgbClr>
                </a:solidFill>
                <a:latin typeface="Calibri"/>
                <a:ea typeface="맑은 고딕" panose="020B0503020000020004" pitchFamily="34" charset="-127"/>
              </a:endParaRPr>
            </a:p>
          </p:txBody>
        </p:sp>
        <p:sp>
          <p:nvSpPr>
            <p:cNvPr id="90" name="TextBox 89"/>
            <p:cNvSpPr txBox="1"/>
            <p:nvPr/>
          </p:nvSpPr>
          <p:spPr bwMode="auto">
            <a:xfrm flipH="1">
              <a:off x="4516313" y="4711910"/>
              <a:ext cx="403259" cy="94472"/>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defTabSz="514337" eaLnBrk="1" latinLnBrk="1" hangingPunct="1">
                <a:defRPr/>
              </a:pPr>
              <a:r>
                <a:rPr kumimoji="0" lang="en-US" altLang="ko-KR" sz="825"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7" name="Group 93"/>
          <p:cNvGrpSpPr/>
          <p:nvPr/>
        </p:nvGrpSpPr>
        <p:grpSpPr>
          <a:xfrm rot="2652852">
            <a:off x="6396669" y="3353316"/>
            <a:ext cx="680110" cy="376141"/>
            <a:chOff x="4436918" y="4608293"/>
            <a:chExt cx="463225" cy="347812"/>
          </a:xfrm>
        </p:grpSpPr>
        <p:sp>
          <p:nvSpPr>
            <p:cNvPr id="95" name="Cloud 166"/>
            <p:cNvSpPr>
              <a:spLocks/>
            </p:cNvSpPr>
            <p:nvPr/>
          </p:nvSpPr>
          <p:spPr bwMode="auto">
            <a:xfrm rot="21290550" flipH="1">
              <a:off x="4436918" y="4608293"/>
              <a:ext cx="460608" cy="347812"/>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srgbClr val="4472C4">
                    <a:lumMod val="75000"/>
                  </a:srgbClr>
                </a:solidFill>
                <a:latin typeface="Calibri"/>
                <a:ea typeface="맑은 고딕" panose="020B0503020000020004" pitchFamily="34" charset="-127"/>
              </a:endParaRPr>
            </a:p>
          </p:txBody>
        </p:sp>
        <p:sp>
          <p:nvSpPr>
            <p:cNvPr id="96" name="TextBox 95"/>
            <p:cNvSpPr txBox="1"/>
            <p:nvPr/>
          </p:nvSpPr>
          <p:spPr bwMode="auto">
            <a:xfrm flipH="1">
              <a:off x="4496884" y="4713175"/>
              <a:ext cx="403259" cy="117396"/>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825" b="1" dirty="0">
                  <a:solidFill>
                    <a:prstClr val="black"/>
                  </a:solidFill>
                  <a:latin typeface="Malgun Gothic" panose="020B0503020000020004" pitchFamily="34" charset="-127"/>
                  <a:ea typeface="Malgun Gothic" panose="020B0503020000020004" pitchFamily="34" charset="-127"/>
                  <a:cs typeface="Arial" pitchFamily="34" charset="0"/>
                </a:rPr>
                <a:t>NREN</a:t>
              </a:r>
            </a:p>
          </p:txBody>
        </p:sp>
      </p:grpSp>
      <p:grpSp>
        <p:nvGrpSpPr>
          <p:cNvPr id="8" name="Group 103"/>
          <p:cNvGrpSpPr/>
          <p:nvPr/>
        </p:nvGrpSpPr>
        <p:grpSpPr>
          <a:xfrm rot="5927327">
            <a:off x="6863068" y="3002629"/>
            <a:ext cx="296857" cy="705364"/>
            <a:chOff x="3279901" y="3094964"/>
            <a:chExt cx="345025" cy="662265"/>
          </a:xfrm>
        </p:grpSpPr>
        <p:sp>
          <p:nvSpPr>
            <p:cNvPr id="105" name="Cloud 166"/>
            <p:cNvSpPr>
              <a:spLocks/>
            </p:cNvSpPr>
            <p:nvPr/>
          </p:nvSpPr>
          <p:spPr bwMode="auto">
            <a:xfrm rot="17702658" flipH="1">
              <a:off x="3121281" y="3253584"/>
              <a:ext cx="662265" cy="345025"/>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9525">
              <a:solidFill>
                <a:schemeClr val="tx1">
                  <a:lumMod val="50000"/>
                  <a:lumOff val="50000"/>
                </a:schemeClr>
              </a:solidFill>
              <a:round/>
              <a:headEnd/>
              <a:tailEnd/>
            </a:ln>
            <a:effectLst>
              <a:outerShdw blurRad="63500" dist="20000" dir="5400000" rotWithShape="0">
                <a:srgbClr val="000000">
                  <a:alpha val="37999"/>
                </a:srgbClr>
              </a:outerShdw>
            </a:effectLst>
          </p:spPr>
          <p:txBody>
            <a:bodyPr anchor="ctr"/>
            <a:lstStyle/>
            <a:p>
              <a:pPr defTabSz="514337" latinLnBrk="1">
                <a:defRPr/>
              </a:pPr>
              <a:endParaRPr lang="ko-KR" altLang="en-US" sz="534">
                <a:solidFill>
                  <a:prstClr val="black"/>
                </a:solidFill>
                <a:latin typeface="Calibri"/>
                <a:ea typeface="맑은 고딕" panose="020B0503020000020004" pitchFamily="34" charset="-127"/>
              </a:endParaRPr>
            </a:p>
          </p:txBody>
        </p:sp>
        <p:sp>
          <p:nvSpPr>
            <p:cNvPr id="106" name="TextBox 105"/>
            <p:cNvSpPr txBox="1"/>
            <p:nvPr/>
          </p:nvSpPr>
          <p:spPr bwMode="auto">
            <a:xfrm rot="18307661" flipH="1">
              <a:off x="3219053" y="3385634"/>
              <a:ext cx="493937" cy="120730"/>
            </a:xfrm>
            <a:prstGeom prst="rect">
              <a:avLst/>
            </a:prstGeom>
            <a:noFill/>
          </p:spPr>
          <p:txBody>
            <a:bodyPr wrap="square" lIns="0" tIns="0" rIns="0" bIns="0">
              <a:spAutoFit/>
            </a:bodyPr>
            <a:lstStyle>
              <a:lvl1pPr eaLnBrk="0" hangingPunct="0">
                <a:defRPr kumimoji="1" sz="2400">
                  <a:solidFill>
                    <a:schemeClr val="accent2"/>
                  </a:solidFill>
                  <a:latin typeface="Comic Sans MS" pitchFamily="66" charset="0"/>
                  <a:ea typeface="굴림" pitchFamily="50" charset="-127"/>
                </a:defRPr>
              </a:lvl1pPr>
              <a:lvl2pPr marL="742950" indent="-285750" eaLnBrk="0" hangingPunct="0">
                <a:defRPr kumimoji="1" sz="2400">
                  <a:solidFill>
                    <a:schemeClr val="accent2"/>
                  </a:solidFill>
                  <a:latin typeface="Comic Sans MS" pitchFamily="66" charset="0"/>
                  <a:ea typeface="굴림" pitchFamily="50" charset="-127"/>
                </a:defRPr>
              </a:lvl2pPr>
              <a:lvl3pPr marL="1143000" indent="-228600" eaLnBrk="0" hangingPunct="0">
                <a:defRPr kumimoji="1" sz="2400">
                  <a:solidFill>
                    <a:schemeClr val="accent2"/>
                  </a:solidFill>
                  <a:latin typeface="Comic Sans MS" pitchFamily="66" charset="0"/>
                  <a:ea typeface="굴림" pitchFamily="50" charset="-127"/>
                </a:defRPr>
              </a:lvl3pPr>
              <a:lvl4pPr marL="1600200" indent="-228600" eaLnBrk="0" hangingPunct="0">
                <a:defRPr kumimoji="1" sz="2400">
                  <a:solidFill>
                    <a:schemeClr val="accent2"/>
                  </a:solidFill>
                  <a:latin typeface="Comic Sans MS" pitchFamily="66" charset="0"/>
                  <a:ea typeface="굴림" pitchFamily="50" charset="-127"/>
                </a:defRPr>
              </a:lvl4pPr>
              <a:lvl5pPr marL="2057400" indent="-228600" eaLnBrk="0" hangingPunct="0">
                <a:defRPr kumimoji="1" sz="2400">
                  <a:solidFill>
                    <a:schemeClr val="accent2"/>
                  </a:solidFill>
                  <a:latin typeface="Comic Sans MS" pitchFamily="66" charset="0"/>
                  <a:ea typeface="굴림" pitchFamily="50" charset="-127"/>
                </a:defRPr>
              </a:lvl5pPr>
              <a:lvl6pPr marL="25146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6pPr>
              <a:lvl7pPr marL="29718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7pPr>
              <a:lvl8pPr marL="34290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8pPr>
              <a:lvl9pPr marL="3886200" indent="-228600" eaLnBrk="0" fontAlgn="base" hangingPunct="0">
                <a:spcBef>
                  <a:spcPct val="0"/>
                </a:spcBef>
                <a:spcAft>
                  <a:spcPct val="0"/>
                </a:spcAft>
                <a:defRPr kumimoji="1" sz="2400">
                  <a:solidFill>
                    <a:schemeClr val="accent2"/>
                  </a:solidFill>
                  <a:latin typeface="Comic Sans MS" pitchFamily="66" charset="0"/>
                  <a:ea typeface="굴림" pitchFamily="50" charset="-127"/>
                </a:defRPr>
              </a:lvl9pPr>
            </a:lstStyle>
            <a:p>
              <a:pPr algn="ctr" defTabSz="514337" eaLnBrk="1" latinLnBrk="1" hangingPunct="1">
                <a:defRPr/>
              </a:pPr>
              <a:r>
                <a:rPr kumimoji="0" lang="en-US" altLang="ko-KR" sz="675" b="1" dirty="0">
                  <a:solidFill>
                    <a:prstClr val="black"/>
                  </a:solidFill>
                  <a:latin typeface="Malgun Gothic" panose="020B0503020000020004" pitchFamily="34" charset="-127"/>
                  <a:ea typeface="Malgun Gothic" panose="020B0503020000020004" pitchFamily="34" charset="-127"/>
                  <a:cs typeface="Arial" pitchFamily="34" charset="0"/>
                </a:rPr>
                <a:t>Site Net.</a:t>
              </a:r>
            </a:p>
          </p:txBody>
        </p:sp>
      </p:grpSp>
      <p:sp>
        <p:nvSpPr>
          <p:cNvPr id="112" name="Flowchart: Extract 111"/>
          <p:cNvSpPr/>
          <p:nvPr/>
        </p:nvSpPr>
        <p:spPr>
          <a:xfrm rot="6424558">
            <a:off x="4389463" y="1587197"/>
            <a:ext cx="684990" cy="1353102"/>
          </a:xfrm>
          <a:prstGeom prst="flowChartExtra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013">
              <a:solidFill>
                <a:prstClr val="white"/>
              </a:solidFill>
              <a:latin typeface="Calibri" panose="020F0502020204030204"/>
            </a:endParaRPr>
          </a:p>
        </p:txBody>
      </p:sp>
      <p:sp>
        <p:nvSpPr>
          <p:cNvPr id="114" name="Oval 113"/>
          <p:cNvSpPr/>
          <p:nvPr/>
        </p:nvSpPr>
        <p:spPr>
          <a:xfrm rot="8856398">
            <a:off x="3648233" y="4158497"/>
            <a:ext cx="1393201" cy="672555"/>
          </a:xfrm>
          <a:prstGeom prst="ellipse">
            <a:avLst/>
          </a:prstGeom>
          <a:noFill/>
          <a:ln w="28575">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122" name="Oval 121"/>
          <p:cNvSpPr/>
          <p:nvPr/>
        </p:nvSpPr>
        <p:spPr>
          <a:xfrm rot="7905053">
            <a:off x="7065701" y="2759521"/>
            <a:ext cx="966249" cy="346702"/>
          </a:xfrm>
          <a:prstGeom prst="ellipse">
            <a:avLst/>
          </a:prstGeom>
          <a:noFill/>
          <a:ln w="12700">
            <a:solidFill>
              <a:srgbClr val="70AD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pic>
        <p:nvPicPr>
          <p:cNvPr id="107" name="Picture 2" descr="Image result for firewall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807749">
            <a:off x="6914416" y="3224061"/>
            <a:ext cx="526356" cy="202250"/>
          </a:xfrm>
          <a:prstGeom prst="rect">
            <a:avLst/>
          </a:prstGeom>
          <a:noFill/>
          <a:extLst>
            <a:ext uri="{909E8E84-426E-40DD-AFC4-6F175D3DCCD1}">
              <a14:hiddenFill xmlns:a14="http://schemas.microsoft.com/office/drawing/2010/main" xmlns="">
                <a:solidFill>
                  <a:srgbClr val="FFFFFF"/>
                </a:solidFill>
              </a14:hiddenFill>
            </a:ext>
          </a:extLst>
        </p:spPr>
      </p:pic>
      <p:sp>
        <p:nvSpPr>
          <p:cNvPr id="123" name="Oval 122"/>
          <p:cNvSpPr/>
          <p:nvPr/>
        </p:nvSpPr>
        <p:spPr>
          <a:xfrm rot="12595652">
            <a:off x="3655157" y="2937235"/>
            <a:ext cx="993180" cy="299794"/>
          </a:xfrm>
          <a:prstGeom prst="ellipse">
            <a:avLst/>
          </a:prstGeom>
          <a:noFill/>
          <a:ln w="127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pic>
        <p:nvPicPr>
          <p:cNvPr id="103" name="Picture 2" descr="Image result for firewall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17516077">
            <a:off x="4396275" y="3264278"/>
            <a:ext cx="327154" cy="250364"/>
          </a:xfrm>
          <a:prstGeom prst="rect">
            <a:avLst/>
          </a:prstGeom>
          <a:noFill/>
          <a:extLst>
            <a:ext uri="{909E8E84-426E-40DD-AFC4-6F175D3DCCD1}">
              <a14:hiddenFill xmlns:a14="http://schemas.microsoft.com/office/drawing/2010/main" xmlns="">
                <a:solidFill>
                  <a:srgbClr val="FFFFFF"/>
                </a:solidFill>
              </a14:hiddenFill>
            </a:ext>
          </a:extLst>
        </p:spPr>
      </p:pic>
      <p:pic>
        <p:nvPicPr>
          <p:cNvPr id="224" name="Picture 223"/>
          <p:cNvPicPr>
            <a:picLocks noChangeAspect="1"/>
          </p:cNvPicPr>
          <p:nvPr/>
        </p:nvPicPr>
        <p:blipFill>
          <a:blip r:embed="rId5" cstate="print"/>
          <a:stretch>
            <a:fillRect/>
          </a:stretch>
        </p:blipFill>
        <p:spPr>
          <a:xfrm>
            <a:off x="7430867" y="2812755"/>
            <a:ext cx="247616" cy="200029"/>
          </a:xfrm>
          <a:prstGeom prst="rect">
            <a:avLst/>
          </a:prstGeom>
        </p:spPr>
      </p:pic>
      <p:pic>
        <p:nvPicPr>
          <p:cNvPr id="139"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5400000">
            <a:off x="5757877" y="2587615"/>
            <a:ext cx="388081" cy="12839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111" name="Oval 110"/>
          <p:cNvSpPr/>
          <p:nvPr/>
        </p:nvSpPr>
        <p:spPr>
          <a:xfrm rot="5400000">
            <a:off x="5133456" y="1926371"/>
            <a:ext cx="1158211" cy="1227036"/>
          </a:xfrm>
          <a:prstGeom prst="ellipse">
            <a:avLst/>
          </a:prstGeom>
          <a:noFill/>
          <a:ln w="28575">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pic>
        <p:nvPicPr>
          <p:cNvPr id="140" name="Picture 101" descr="server.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5400000">
            <a:off x="5663983" y="2655581"/>
            <a:ext cx="273234" cy="90399"/>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59" name="직사각형 56"/>
          <p:cNvSpPr/>
          <p:nvPr/>
        </p:nvSpPr>
        <p:spPr>
          <a:xfrm flipH="1">
            <a:off x="1221067" y="1683013"/>
            <a:ext cx="2990869" cy="751947"/>
          </a:xfrm>
          <a:prstGeom prst="roundRect">
            <a:avLst>
              <a:gd name="adj" fmla="val 10455"/>
            </a:avLst>
          </a:prstGeom>
          <a:gradFill>
            <a:gsLst>
              <a:gs pos="44000">
                <a:schemeClr val="accent6">
                  <a:lumMod val="20000"/>
                  <a:lumOff val="80000"/>
                </a:schemeClr>
              </a:gs>
              <a:gs pos="77000">
                <a:schemeClr val="accent6">
                  <a:lumMod val="40000"/>
                  <a:lumOff val="60000"/>
                </a:schemeClr>
              </a:gs>
              <a:gs pos="100000">
                <a:schemeClr val="accent6">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endParaRPr lang="ko-KR" altLang="en-US" sz="375" dirty="0">
              <a:solidFill>
                <a:prstClr val="white"/>
              </a:solidFill>
              <a:latin typeface="Calibri" panose="020F0502020204030204"/>
              <a:ea typeface="맑은 고딕" panose="020B0503020000020004" pitchFamily="34" charset="-127"/>
            </a:endParaRPr>
          </a:p>
        </p:txBody>
      </p:sp>
      <p:sp>
        <p:nvSpPr>
          <p:cNvPr id="66" name="Rectangle 65"/>
          <p:cNvSpPr/>
          <p:nvPr/>
        </p:nvSpPr>
        <p:spPr>
          <a:xfrm>
            <a:off x="1874794" y="2220431"/>
            <a:ext cx="1216294" cy="184666"/>
          </a:xfrm>
          <a:prstGeom prst="rect">
            <a:avLst/>
          </a:prstGeom>
        </p:spPr>
        <p:txBody>
          <a:bodyPr wrap="none" lIns="0" tIns="0" rIns="0" bIns="0">
            <a:spAutoFit/>
          </a:bodyPr>
          <a:lstStyle/>
          <a:p>
            <a:pPr algn="ctr" defTabSz="514337" latinLnBrk="1">
              <a:defRPr/>
            </a:pPr>
            <a:r>
              <a:rPr lang="en-US" altLang="ko-KR" sz="12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Playground Tower</a:t>
            </a:r>
          </a:p>
        </p:txBody>
      </p:sp>
      <p:sp>
        <p:nvSpPr>
          <p:cNvPr id="77" name="Rectangle 76"/>
          <p:cNvSpPr/>
          <p:nvPr/>
        </p:nvSpPr>
        <p:spPr>
          <a:xfrm>
            <a:off x="1658502" y="2405278"/>
            <a:ext cx="1624226" cy="300082"/>
          </a:xfrm>
          <a:prstGeom prst="rect">
            <a:avLst/>
          </a:prstGeom>
        </p:spPr>
        <p:txBody>
          <a:bodyPr wrap="none">
            <a:spAutoFit/>
          </a:bodyPr>
          <a:lstStyle/>
          <a:p>
            <a:pPr algn="ctr" defTabSz="514337" latinLnBrk="1">
              <a:defRPr/>
            </a:pPr>
            <a:r>
              <a:rPr lang="en-US" altLang="ko-KR" sz="1350" b="1" dirty="0">
                <a:solidFill>
                  <a:srgbClr val="0000FF"/>
                </a:solidFill>
                <a:latin typeface="Times New Roman" panose="02020603050405020304" pitchFamily="18" charset="0"/>
                <a:ea typeface="맑은 고딕" panose="020B0503020000020004" pitchFamily="34" charset="-127"/>
                <a:cs typeface="Times New Roman" panose="02020603050405020304" pitchFamily="18" charset="0"/>
              </a:rPr>
              <a:t>Production-focused</a:t>
            </a:r>
          </a:p>
        </p:txBody>
      </p:sp>
      <p:sp>
        <p:nvSpPr>
          <p:cNvPr id="14" name="Rectangle 13"/>
          <p:cNvSpPr/>
          <p:nvPr/>
        </p:nvSpPr>
        <p:spPr>
          <a:xfrm>
            <a:off x="3057203" y="1826658"/>
            <a:ext cx="408766" cy="126958"/>
          </a:xfrm>
          <a:prstGeom prst="rect">
            <a:avLst/>
          </a:prstGeom>
        </p:spPr>
        <p:txBody>
          <a:bodyPr wrap="none" lIns="0" tIns="0" rIns="0" bIns="0">
            <a:spAutoFit/>
          </a:bodyPr>
          <a:lstStyle/>
          <a:p>
            <a:pPr defTabSz="685800" latinLnBrk="1">
              <a:defRPr/>
            </a:pPr>
            <a:r>
              <a:rPr lang="en-US" altLang="ko-KR" sz="825"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DataLake</a:t>
            </a:r>
            <a:endParaRPr lang="en-US" sz="825" dirty="0">
              <a:solidFill>
                <a:prstClr val="black">
                  <a:lumMod val="75000"/>
                  <a:lumOff val="25000"/>
                </a:prstClr>
              </a:solidFill>
              <a:latin typeface="Times New Roman" panose="02020603050405020304" pitchFamily="18" charset="0"/>
              <a:cs typeface="Times New Roman" panose="02020603050405020304" pitchFamily="18" charset="0"/>
            </a:endParaRPr>
          </a:p>
        </p:txBody>
      </p:sp>
      <p:grpSp>
        <p:nvGrpSpPr>
          <p:cNvPr id="9" name="그룹 8"/>
          <p:cNvGrpSpPr/>
          <p:nvPr/>
        </p:nvGrpSpPr>
        <p:grpSpPr>
          <a:xfrm>
            <a:off x="1379595" y="1735567"/>
            <a:ext cx="1584694" cy="465706"/>
            <a:chOff x="505129" y="1614419"/>
            <a:chExt cx="1487867" cy="541272"/>
          </a:xfrm>
        </p:grpSpPr>
        <p:sp>
          <p:nvSpPr>
            <p:cNvPr id="115" name="직사각형 56"/>
            <p:cNvSpPr/>
            <p:nvPr/>
          </p:nvSpPr>
          <p:spPr>
            <a:xfrm flipH="1">
              <a:off x="505129" y="1614419"/>
              <a:ext cx="1487867" cy="541272"/>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514298" latinLnBrk="1">
                <a:defRPr/>
              </a:pPr>
              <a:r>
                <a:rPr lang="en-US" altLang="ko-KR"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6" name="직사각형 56"/>
            <p:cNvSpPr/>
            <p:nvPr/>
          </p:nvSpPr>
          <p:spPr>
            <a:xfrm flipH="1">
              <a:off x="518114" y="1694288"/>
              <a:ext cx="343972"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1050" b="1" dirty="0" smtClean="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P+O</a:t>
              </a:r>
              <a:endParaRPr lang="ko-KR" altLang="en-US" sz="105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8" name="직사각형 56"/>
            <p:cNvSpPr/>
            <p:nvPr/>
          </p:nvSpPr>
          <p:spPr>
            <a:xfrm flipH="1">
              <a:off x="1658113" y="1694289"/>
              <a:ext cx="265947" cy="256044"/>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900" b="1" dirty="0" smtClean="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ID</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19" name="직사각형 56"/>
            <p:cNvSpPr/>
            <p:nvPr/>
          </p:nvSpPr>
          <p:spPr>
            <a:xfrm flipH="1">
              <a:off x="966887" y="1694289"/>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105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05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20" name="직사각형 56"/>
            <p:cNvSpPr/>
            <p:nvPr/>
          </p:nvSpPr>
          <p:spPr>
            <a:xfrm flipH="1">
              <a:off x="1291788" y="1694289"/>
              <a:ext cx="265947" cy="252470"/>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grpSp>
      <p:sp>
        <p:nvSpPr>
          <p:cNvPr id="121" name="Rectangle 120"/>
          <p:cNvSpPr/>
          <p:nvPr/>
        </p:nvSpPr>
        <p:spPr>
          <a:xfrm>
            <a:off x="3134940" y="2041185"/>
            <a:ext cx="564257" cy="138499"/>
          </a:xfrm>
          <a:prstGeom prst="rect">
            <a:avLst/>
          </a:prstGeom>
        </p:spPr>
        <p:txBody>
          <a:bodyPr wrap="none" lIns="0" tIns="0" rIns="0" bIns="0">
            <a:spAutoFit/>
          </a:bodyPr>
          <a:lstStyle/>
          <a:p>
            <a:pPr defTabSz="685800" latinLnBrk="1">
              <a:defRPr/>
            </a:pPr>
            <a:r>
              <a:rPr lang="en-US" sz="900" b="1" dirty="0">
                <a:solidFill>
                  <a:prstClr val="black">
                    <a:lumMod val="75000"/>
                    <a:lumOff val="25000"/>
                  </a:prstClr>
                </a:solidFill>
                <a:latin typeface="Times New Roman" panose="02020603050405020304" pitchFamily="18" charset="0"/>
                <a:cs typeface="Times New Roman" panose="02020603050405020304" pitchFamily="18" charset="0"/>
              </a:rPr>
              <a:t>Controllers</a:t>
            </a:r>
          </a:p>
        </p:txBody>
      </p:sp>
      <p:pic>
        <p:nvPicPr>
          <p:cNvPr id="138" name="그림 15"/>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a:off x="3723032" y="1346547"/>
            <a:ext cx="793315" cy="512548"/>
          </a:xfrm>
          <a:prstGeom prst="rect">
            <a:avLst/>
          </a:prstGeom>
          <a:effectLst/>
        </p:spPr>
      </p:pic>
      <p:sp>
        <p:nvSpPr>
          <p:cNvPr id="80" name="Rectangle 79"/>
          <p:cNvSpPr/>
          <p:nvPr/>
        </p:nvSpPr>
        <p:spPr>
          <a:xfrm>
            <a:off x="2858317" y="1333898"/>
            <a:ext cx="736099" cy="369332"/>
          </a:xfrm>
          <a:prstGeom prst="rect">
            <a:avLst/>
          </a:prstGeom>
        </p:spPr>
        <p:txBody>
          <a:bodyPr wrap="none">
            <a:spAutoFit/>
          </a:bodyPr>
          <a:lstStyle/>
          <a:p>
            <a:pPr algn="ctr" defTabSz="514337" latinLnBrk="1">
              <a:defRPr/>
            </a:pPr>
            <a:r>
              <a:rPr lang="en-US" altLang="ko-KR" b="1" dirty="0">
                <a:solidFill>
                  <a:srgbClr val="70AD47"/>
                </a:solidFill>
                <a:latin typeface="Times New Roman" panose="02020603050405020304" pitchFamily="18" charset="0"/>
                <a:ea typeface="맑은 고딕" panose="020B0503020000020004" pitchFamily="34" charset="-127"/>
                <a:cs typeface="Times New Roman" panose="02020603050405020304" pitchFamily="18" charset="0"/>
              </a:rPr>
              <a:t>GIST</a:t>
            </a:r>
          </a:p>
        </p:txBody>
      </p:sp>
      <p:grpSp>
        <p:nvGrpSpPr>
          <p:cNvPr id="12" name="그룹 2"/>
          <p:cNvGrpSpPr/>
          <p:nvPr/>
        </p:nvGrpSpPr>
        <p:grpSpPr>
          <a:xfrm>
            <a:off x="5191076" y="2466576"/>
            <a:ext cx="408155" cy="220433"/>
            <a:chOff x="4250832" y="2209426"/>
            <a:chExt cx="383216" cy="256200"/>
          </a:xfrm>
        </p:grpSpPr>
        <p:pic>
          <p:nvPicPr>
            <p:cNvPr id="71"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46224" y="2209426"/>
              <a:ext cx="187824" cy="133581"/>
            </a:xfrm>
            <a:prstGeom prst="rect">
              <a:avLst/>
            </a:prstGeom>
            <a:noFill/>
            <a:extLst/>
          </p:spPr>
        </p:pic>
        <p:pic>
          <p:nvPicPr>
            <p:cNvPr id="72"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63745" y="2332045"/>
              <a:ext cx="187824" cy="133581"/>
            </a:xfrm>
            <a:prstGeom prst="rect">
              <a:avLst/>
            </a:prstGeom>
            <a:noFill/>
            <a:extLst/>
          </p:spPr>
        </p:pic>
        <p:pic>
          <p:nvPicPr>
            <p:cNvPr id="7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50832" y="2217667"/>
              <a:ext cx="187824" cy="133581"/>
            </a:xfrm>
            <a:prstGeom prst="rect">
              <a:avLst/>
            </a:prstGeom>
            <a:noFill/>
            <a:extLst/>
          </p:spPr>
        </p:pic>
      </p:grpSp>
      <p:sp>
        <p:nvSpPr>
          <p:cNvPr id="142" name="Oval 141"/>
          <p:cNvSpPr/>
          <p:nvPr/>
        </p:nvSpPr>
        <p:spPr>
          <a:xfrm rot="12484011">
            <a:off x="6615725" y="4329146"/>
            <a:ext cx="1394871" cy="502976"/>
          </a:xfrm>
          <a:prstGeom prst="ellipse">
            <a:avLst/>
          </a:prstGeom>
          <a:noFill/>
          <a:ln w="28575">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143" name="Flowchart: Extract 142"/>
          <p:cNvSpPr/>
          <p:nvPr/>
        </p:nvSpPr>
        <p:spPr>
          <a:xfrm rot="19004281">
            <a:off x="7495316" y="4647135"/>
            <a:ext cx="846045" cy="748260"/>
          </a:xfrm>
          <a:prstGeom prst="flowChartExtra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013">
              <a:solidFill>
                <a:prstClr val="white"/>
              </a:solidFill>
              <a:latin typeface="Calibri" panose="020F0502020204030204"/>
            </a:endParaRPr>
          </a:p>
        </p:txBody>
      </p:sp>
      <p:sp>
        <p:nvSpPr>
          <p:cNvPr id="161" name="Flowchart: Extract 160"/>
          <p:cNvSpPr/>
          <p:nvPr/>
        </p:nvSpPr>
        <p:spPr>
          <a:xfrm rot="2189362">
            <a:off x="2967658" y="4549046"/>
            <a:ext cx="825320" cy="829683"/>
          </a:xfrm>
          <a:prstGeom prst="flowChartExtra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013">
              <a:solidFill>
                <a:prstClr val="white"/>
              </a:solidFill>
              <a:latin typeface="Calibri" panose="020F0502020204030204"/>
            </a:endParaRPr>
          </a:p>
        </p:txBody>
      </p:sp>
      <p:sp>
        <p:nvSpPr>
          <p:cNvPr id="162" name="Rectangle 161"/>
          <p:cNvSpPr/>
          <p:nvPr/>
        </p:nvSpPr>
        <p:spPr>
          <a:xfrm>
            <a:off x="1756975" y="6073542"/>
            <a:ext cx="1423467" cy="207749"/>
          </a:xfrm>
          <a:prstGeom prst="rect">
            <a:avLst/>
          </a:prstGeom>
        </p:spPr>
        <p:txBody>
          <a:bodyPr wrap="none" lIns="0" tIns="0" rIns="0" bIns="0">
            <a:spAutoFit/>
          </a:bodyPr>
          <a:lstStyle/>
          <a:p>
            <a:pPr algn="ctr" defTabSz="514337" latinLnBrk="1">
              <a:defRPr/>
            </a:pPr>
            <a:r>
              <a:rPr lang="en-US" altLang="ko-KR" sz="1350" b="1" dirty="0">
                <a:solidFill>
                  <a:srgbClr val="0000FF"/>
                </a:solidFill>
                <a:latin typeface="Times New Roman" panose="02020603050405020304" pitchFamily="18" charset="0"/>
                <a:ea typeface="맑은 고딕" panose="020B0503020000020004" pitchFamily="34" charset="-127"/>
                <a:cs typeface="Times New Roman" panose="02020603050405020304" pitchFamily="18" charset="0"/>
              </a:rPr>
              <a:t>Incubation-focused</a:t>
            </a:r>
          </a:p>
        </p:txBody>
      </p:sp>
      <p:sp>
        <p:nvSpPr>
          <p:cNvPr id="163" name="Rectangle 162"/>
          <p:cNvSpPr/>
          <p:nvPr/>
        </p:nvSpPr>
        <p:spPr>
          <a:xfrm>
            <a:off x="1902104" y="4638922"/>
            <a:ext cx="569387" cy="369332"/>
          </a:xfrm>
          <a:prstGeom prst="rect">
            <a:avLst/>
          </a:prstGeom>
        </p:spPr>
        <p:txBody>
          <a:bodyPr wrap="none">
            <a:spAutoFit/>
          </a:bodyPr>
          <a:lstStyle/>
          <a:p>
            <a:pPr algn="ctr" defTabSz="514337" latinLnBrk="1">
              <a:defRPr/>
            </a:pPr>
            <a:r>
              <a:rPr lang="en-US" altLang="ko-KR" b="1" dirty="0">
                <a:solidFill>
                  <a:srgbClr val="ED7D31"/>
                </a:solidFill>
                <a:latin typeface="Times New Roman" panose="02020603050405020304" pitchFamily="18" charset="0"/>
                <a:ea typeface="맑은 고딕" panose="020B0503020000020004" pitchFamily="34" charset="-127"/>
                <a:cs typeface="Times New Roman" panose="02020603050405020304" pitchFamily="18" charset="0"/>
              </a:rPr>
              <a:t>UM</a:t>
            </a:r>
          </a:p>
        </p:txBody>
      </p:sp>
      <p:sp>
        <p:nvSpPr>
          <p:cNvPr id="164" name="직사각형 56"/>
          <p:cNvSpPr/>
          <p:nvPr/>
        </p:nvSpPr>
        <p:spPr>
          <a:xfrm flipH="1">
            <a:off x="1274435" y="5027760"/>
            <a:ext cx="2264294" cy="1046916"/>
          </a:xfrm>
          <a:prstGeom prst="roundRect">
            <a:avLst/>
          </a:prstGeom>
          <a:gradFill>
            <a:gsLst>
              <a:gs pos="44000">
                <a:schemeClr val="accent4">
                  <a:lumMod val="20000"/>
                  <a:lumOff val="80000"/>
                </a:schemeClr>
              </a:gs>
              <a:gs pos="77000">
                <a:schemeClr val="accent4">
                  <a:lumMod val="40000"/>
                  <a:lumOff val="60000"/>
                </a:schemeClr>
              </a:gs>
              <a:gs pos="100000">
                <a:schemeClr val="accent4">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endParaRPr lang="ko-KR" altLang="en-US" sz="540" dirty="0">
              <a:solidFill>
                <a:prstClr val="white"/>
              </a:solidFill>
              <a:latin typeface="Calibri" panose="020F0502020204030204"/>
              <a:ea typeface="맑은 고딕" panose="020B0503020000020004" pitchFamily="34" charset="-127"/>
            </a:endParaRPr>
          </a:p>
        </p:txBody>
      </p:sp>
      <p:sp>
        <p:nvSpPr>
          <p:cNvPr id="167" name="Rectangle 166"/>
          <p:cNvSpPr/>
          <p:nvPr/>
        </p:nvSpPr>
        <p:spPr>
          <a:xfrm>
            <a:off x="3024128" y="5347180"/>
            <a:ext cx="230832" cy="138499"/>
          </a:xfrm>
          <a:prstGeom prst="rect">
            <a:avLst/>
          </a:prstGeom>
        </p:spPr>
        <p:txBody>
          <a:bodyPr wrap="none" lIns="0" tIns="0" rIns="0" bIns="0">
            <a:spAutoFit/>
          </a:bodyPr>
          <a:lstStyle/>
          <a:p>
            <a:pPr defTabSz="514337"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SDX</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68" name="Rectangle 167"/>
          <p:cNvSpPr/>
          <p:nvPr/>
        </p:nvSpPr>
        <p:spPr>
          <a:xfrm>
            <a:off x="2512482" y="5526840"/>
            <a:ext cx="448841" cy="138499"/>
          </a:xfrm>
          <a:prstGeom prst="rect">
            <a:avLst/>
          </a:prstGeom>
        </p:spPr>
        <p:txBody>
          <a:bodyPr wrap="none" lIns="0" tIns="0" rIns="0" bIns="0">
            <a:spAutoFit/>
          </a:bodyPr>
          <a:lstStyle/>
          <a:p>
            <a:pPr defTabSz="685800"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DataLake</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65" name="직사각형 56"/>
          <p:cNvSpPr/>
          <p:nvPr/>
        </p:nvSpPr>
        <p:spPr>
          <a:xfrm flipH="1">
            <a:off x="1344731" y="5084916"/>
            <a:ext cx="1061332" cy="729016"/>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514298" latinLnBrk="1">
              <a:defRPr/>
            </a:pPr>
            <a:r>
              <a:rPr lang="en-US" altLang="ko-KR"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3" name="직사각형 56"/>
          <p:cNvSpPr/>
          <p:nvPr/>
        </p:nvSpPr>
        <p:spPr>
          <a:xfrm flipH="1">
            <a:off x="1575522" y="5149517"/>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P</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5" name="직사각형 56"/>
          <p:cNvSpPr/>
          <p:nvPr/>
        </p:nvSpPr>
        <p:spPr>
          <a:xfrm flipH="1">
            <a:off x="1906113" y="5149517"/>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O</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8" name="직사각형 56"/>
          <p:cNvSpPr/>
          <p:nvPr/>
        </p:nvSpPr>
        <p:spPr>
          <a:xfrm flipH="1">
            <a:off x="1730649" y="5403349"/>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79" name="직사각형 56"/>
          <p:cNvSpPr/>
          <p:nvPr/>
        </p:nvSpPr>
        <p:spPr>
          <a:xfrm flipH="1">
            <a:off x="2068416" y="5403349"/>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80" name="Rectangle 179"/>
          <p:cNvSpPr/>
          <p:nvPr/>
        </p:nvSpPr>
        <p:spPr>
          <a:xfrm>
            <a:off x="2492777" y="5123143"/>
            <a:ext cx="564257" cy="138499"/>
          </a:xfrm>
          <a:prstGeom prst="rect">
            <a:avLst/>
          </a:prstGeom>
        </p:spPr>
        <p:txBody>
          <a:bodyPr wrap="none" lIns="0" tIns="0" rIns="0" bIns="0">
            <a:spAutoFit/>
          </a:bodyPr>
          <a:lstStyle/>
          <a:p>
            <a:pPr defTabSz="685800" latinLnBrk="1">
              <a:defRPr/>
            </a:pPr>
            <a:r>
              <a:rPr lang="en-US" sz="900" b="1" dirty="0">
                <a:solidFill>
                  <a:prstClr val="black">
                    <a:lumMod val="75000"/>
                    <a:lumOff val="25000"/>
                  </a:prstClr>
                </a:solidFill>
                <a:latin typeface="Times New Roman" panose="02020603050405020304" pitchFamily="18" charset="0"/>
                <a:cs typeface="Times New Roman" panose="02020603050405020304" pitchFamily="18" charset="0"/>
              </a:rPr>
              <a:t>Controllers</a:t>
            </a:r>
          </a:p>
        </p:txBody>
      </p:sp>
      <p:sp>
        <p:nvSpPr>
          <p:cNvPr id="181" name="Rectangle 180"/>
          <p:cNvSpPr/>
          <p:nvPr/>
        </p:nvSpPr>
        <p:spPr>
          <a:xfrm>
            <a:off x="1821893" y="5833088"/>
            <a:ext cx="1216294" cy="184666"/>
          </a:xfrm>
          <a:prstGeom prst="rect">
            <a:avLst/>
          </a:prstGeom>
        </p:spPr>
        <p:txBody>
          <a:bodyPr wrap="none" lIns="0" tIns="0" rIns="0" bIns="0">
            <a:spAutoFit/>
          </a:bodyPr>
          <a:lstStyle/>
          <a:p>
            <a:pPr algn="ctr" defTabSz="514337" latinLnBrk="1">
              <a:defRPr/>
            </a:pPr>
            <a:r>
              <a:rPr lang="en-US" altLang="ko-KR" sz="12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Playground Tower</a:t>
            </a:r>
          </a:p>
        </p:txBody>
      </p:sp>
      <p:pic>
        <p:nvPicPr>
          <p:cNvPr id="132"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21095" y="3651543"/>
            <a:ext cx="480404" cy="10372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133" name="Oval 121"/>
          <p:cNvSpPr/>
          <p:nvPr/>
        </p:nvSpPr>
        <p:spPr>
          <a:xfrm rot="21408480">
            <a:off x="3207898" y="3561715"/>
            <a:ext cx="1121673" cy="264050"/>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148" name="Oval 121"/>
          <p:cNvSpPr/>
          <p:nvPr/>
        </p:nvSpPr>
        <p:spPr>
          <a:xfrm rot="10360490">
            <a:off x="7124555" y="3489810"/>
            <a:ext cx="1561523" cy="221130"/>
          </a:xfrm>
          <a:prstGeom prst="ellipse">
            <a:avLst/>
          </a:prstGeom>
          <a:no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78" name="Rectangle 77"/>
          <p:cNvSpPr/>
          <p:nvPr/>
        </p:nvSpPr>
        <p:spPr>
          <a:xfrm>
            <a:off x="8423178" y="5819574"/>
            <a:ext cx="1295291" cy="207749"/>
          </a:xfrm>
          <a:prstGeom prst="rect">
            <a:avLst/>
          </a:prstGeom>
        </p:spPr>
        <p:txBody>
          <a:bodyPr wrap="none" lIns="0" tIns="0" rIns="0" bIns="0">
            <a:spAutoFit/>
          </a:bodyPr>
          <a:lstStyle/>
          <a:p>
            <a:pPr algn="ctr" defTabSz="514337" latinLnBrk="1">
              <a:defRPr/>
            </a:pPr>
            <a:r>
              <a:rPr lang="en-US" altLang="ko-KR" sz="1350" b="1" dirty="0">
                <a:solidFill>
                  <a:srgbClr val="0000FF"/>
                </a:solidFill>
                <a:latin typeface="Times New Roman" panose="02020603050405020304" pitchFamily="18" charset="0"/>
                <a:ea typeface="맑은 고딕" panose="020B0503020000020004" pitchFamily="34" charset="-127"/>
                <a:cs typeface="Times New Roman" panose="02020603050405020304" pitchFamily="18" charset="0"/>
              </a:rPr>
              <a:t>Research-focused</a:t>
            </a:r>
          </a:p>
        </p:txBody>
      </p:sp>
      <p:sp>
        <p:nvSpPr>
          <p:cNvPr id="82" name="Rectangle 81"/>
          <p:cNvSpPr/>
          <p:nvPr/>
        </p:nvSpPr>
        <p:spPr>
          <a:xfrm>
            <a:off x="8759365" y="4518418"/>
            <a:ext cx="864339" cy="369332"/>
          </a:xfrm>
          <a:prstGeom prst="rect">
            <a:avLst/>
          </a:prstGeom>
        </p:spPr>
        <p:txBody>
          <a:bodyPr wrap="none">
            <a:spAutoFit/>
          </a:bodyPr>
          <a:lstStyle/>
          <a:p>
            <a:pPr algn="ctr" defTabSz="514337" latinLnBrk="1">
              <a:defRPr/>
            </a:pPr>
            <a:r>
              <a:rPr lang="en-US" altLang="ko-KR" b="1" dirty="0">
                <a:solidFill>
                  <a:srgbClr val="4472C4"/>
                </a:solidFill>
                <a:latin typeface="Times New Roman" panose="02020603050405020304" pitchFamily="18" charset="0"/>
                <a:ea typeface="맑은 고딕" panose="020B0503020000020004" pitchFamily="34" charset="-127"/>
                <a:cs typeface="Times New Roman" panose="02020603050405020304" pitchFamily="18" charset="0"/>
              </a:rPr>
              <a:t>NCKU</a:t>
            </a:r>
          </a:p>
        </p:txBody>
      </p:sp>
      <p:sp>
        <p:nvSpPr>
          <p:cNvPr id="126" name="직사각형 56"/>
          <p:cNvSpPr/>
          <p:nvPr/>
        </p:nvSpPr>
        <p:spPr>
          <a:xfrm flipH="1">
            <a:off x="7831716" y="4899332"/>
            <a:ext cx="2846325" cy="949524"/>
          </a:xfrm>
          <a:prstGeom prst="roundRect">
            <a:avLst/>
          </a:prstGeom>
          <a:gradFill>
            <a:gsLst>
              <a:gs pos="44000">
                <a:schemeClr val="accent1">
                  <a:lumMod val="20000"/>
                  <a:lumOff val="80000"/>
                </a:schemeClr>
              </a:gs>
              <a:gs pos="77000">
                <a:schemeClr val="accent1">
                  <a:lumMod val="40000"/>
                  <a:lumOff val="60000"/>
                </a:schemeClr>
              </a:gs>
              <a:gs pos="100000">
                <a:schemeClr val="accent1">
                  <a:lumMod val="60000"/>
                  <a:lumOff val="40000"/>
                </a:schemeClr>
              </a:gs>
            </a:gsLst>
            <a:lin ang="5400000" scaled="1"/>
          </a:gra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endParaRPr lang="ko-KR" altLang="en-US" sz="540" dirty="0">
              <a:solidFill>
                <a:prstClr val="white"/>
              </a:solidFill>
              <a:latin typeface="Calibri" panose="020F0502020204030204"/>
              <a:ea typeface="맑은 고딕" panose="020B0503020000020004" pitchFamily="34" charset="-127"/>
            </a:endParaRPr>
          </a:p>
        </p:txBody>
      </p:sp>
      <p:pic>
        <p:nvPicPr>
          <p:cNvPr id="128" name="그림 1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10007979" y="4609570"/>
            <a:ext cx="809582" cy="523058"/>
          </a:xfrm>
          <a:prstGeom prst="rect">
            <a:avLst/>
          </a:prstGeom>
          <a:effectLst/>
        </p:spPr>
      </p:pic>
      <p:sp>
        <p:nvSpPr>
          <p:cNvPr id="130" name="Rectangle 129"/>
          <p:cNvSpPr/>
          <p:nvPr/>
        </p:nvSpPr>
        <p:spPr>
          <a:xfrm>
            <a:off x="9519827" y="4973744"/>
            <a:ext cx="230832" cy="138499"/>
          </a:xfrm>
          <a:prstGeom prst="rect">
            <a:avLst/>
          </a:prstGeom>
        </p:spPr>
        <p:txBody>
          <a:bodyPr wrap="none" lIns="0" tIns="0" rIns="0" bIns="0">
            <a:spAutoFit/>
          </a:bodyPr>
          <a:lstStyle/>
          <a:p>
            <a:pPr defTabSz="514337"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SDX</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31" name="Rectangle 130"/>
          <p:cNvSpPr/>
          <p:nvPr/>
        </p:nvSpPr>
        <p:spPr>
          <a:xfrm>
            <a:off x="9598220" y="5411300"/>
            <a:ext cx="448841" cy="138499"/>
          </a:xfrm>
          <a:prstGeom prst="rect">
            <a:avLst/>
          </a:prstGeom>
        </p:spPr>
        <p:txBody>
          <a:bodyPr wrap="none" lIns="0" tIns="0" rIns="0" bIns="0">
            <a:spAutoFit/>
          </a:bodyPr>
          <a:lstStyle/>
          <a:p>
            <a:pPr defTabSz="685800"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DataLake</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37" name="Rectangle 136"/>
          <p:cNvSpPr/>
          <p:nvPr/>
        </p:nvSpPr>
        <p:spPr>
          <a:xfrm>
            <a:off x="8055915" y="4901618"/>
            <a:ext cx="657231" cy="161583"/>
          </a:xfrm>
          <a:prstGeom prst="rect">
            <a:avLst/>
          </a:prstGeom>
        </p:spPr>
        <p:txBody>
          <a:bodyPr wrap="none" lIns="0" tIns="0" rIns="0" bIns="0">
            <a:spAutoFit/>
          </a:bodyPr>
          <a:lstStyle/>
          <a:p>
            <a:pPr defTabSz="685800" latinLnBrk="1">
              <a:defRPr/>
            </a:pPr>
            <a:r>
              <a:rPr lang="en-US" sz="1050" b="1" dirty="0">
                <a:solidFill>
                  <a:prstClr val="black">
                    <a:lumMod val="75000"/>
                    <a:lumOff val="25000"/>
                  </a:prstClr>
                </a:solidFill>
                <a:latin typeface="Times New Roman" panose="02020603050405020304" pitchFamily="18" charset="0"/>
                <a:cs typeface="Times New Roman" panose="02020603050405020304" pitchFamily="18" charset="0"/>
              </a:rPr>
              <a:t>Controllers</a:t>
            </a:r>
          </a:p>
        </p:txBody>
      </p:sp>
      <p:sp>
        <p:nvSpPr>
          <p:cNvPr id="129" name="Rectangle 128"/>
          <p:cNvSpPr/>
          <p:nvPr/>
        </p:nvSpPr>
        <p:spPr>
          <a:xfrm>
            <a:off x="8432943" y="5606164"/>
            <a:ext cx="1216294" cy="184666"/>
          </a:xfrm>
          <a:prstGeom prst="rect">
            <a:avLst/>
          </a:prstGeom>
        </p:spPr>
        <p:txBody>
          <a:bodyPr wrap="none" lIns="0" tIns="0" rIns="0" bIns="0">
            <a:spAutoFit/>
          </a:bodyPr>
          <a:lstStyle/>
          <a:p>
            <a:pPr algn="ctr" defTabSz="514337" latinLnBrk="1">
              <a:defRPr/>
            </a:pPr>
            <a:r>
              <a:rPr lang="en-US" altLang="ko-KR" sz="1200"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Playground Tower</a:t>
            </a:r>
          </a:p>
        </p:txBody>
      </p:sp>
      <p:sp>
        <p:nvSpPr>
          <p:cNvPr id="149" name="Rectangle 129"/>
          <p:cNvSpPr/>
          <p:nvPr/>
        </p:nvSpPr>
        <p:spPr>
          <a:xfrm>
            <a:off x="9958406" y="5180576"/>
            <a:ext cx="224420" cy="138499"/>
          </a:xfrm>
          <a:prstGeom prst="rect">
            <a:avLst/>
          </a:prstGeom>
        </p:spPr>
        <p:txBody>
          <a:bodyPr wrap="none" lIns="0" tIns="0" rIns="0" bIns="0">
            <a:spAutoFit/>
          </a:bodyPr>
          <a:lstStyle/>
          <a:p>
            <a:pPr defTabSz="514337" latinLnBrk="1">
              <a:defRPr/>
            </a:pPr>
            <a:r>
              <a:rPr lang="en-US" altLang="ko-KR" sz="900" dirty="0">
                <a:solidFill>
                  <a:prstClr val="black">
                    <a:lumMod val="75000"/>
                    <a:lumOff val="25000"/>
                  </a:prstClr>
                </a:solidFill>
                <a:latin typeface="Times New Roman" panose="02020603050405020304" pitchFamily="18" charset="0"/>
                <a:ea typeface="맑은 고딕" panose="020B0503020000020004" pitchFamily="34" charset="-127"/>
                <a:cs typeface="Times New Roman" panose="02020603050405020304" pitchFamily="18" charset="0"/>
              </a:rPr>
              <a:t>SOC</a:t>
            </a:r>
            <a:endParaRPr lang="en-US" sz="9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156" name="직사각형 56"/>
          <p:cNvSpPr/>
          <p:nvPr/>
        </p:nvSpPr>
        <p:spPr>
          <a:xfrm flipH="1">
            <a:off x="7991962" y="5106607"/>
            <a:ext cx="1488933" cy="465706"/>
          </a:xfrm>
          <a:prstGeom prst="roundRect">
            <a:avLst>
              <a:gd name="adj" fmla="val 9487"/>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defTabSz="514298" latinLnBrk="1">
              <a:defRPr/>
            </a:pPr>
            <a:r>
              <a:rPr lang="en-US" altLang="ko-KR"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Centers</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7" name="직사각형 56"/>
          <p:cNvSpPr/>
          <p:nvPr/>
        </p:nvSpPr>
        <p:spPr>
          <a:xfrm flipH="1">
            <a:off x="8088894" y="5175326"/>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P</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8" name="직사각형 56"/>
          <p:cNvSpPr/>
          <p:nvPr/>
        </p:nvSpPr>
        <p:spPr>
          <a:xfrm flipH="1">
            <a:off x="8418477" y="5175327"/>
            <a:ext cx="283254" cy="217223"/>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V</a:t>
            </a:r>
            <a:endParaRPr lang="ko-KR" altLang="en-US" sz="105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59" name="직사각형 56"/>
          <p:cNvSpPr/>
          <p:nvPr/>
        </p:nvSpPr>
        <p:spPr>
          <a:xfrm flipH="1">
            <a:off x="8764521" y="5175327"/>
            <a:ext cx="283254" cy="217223"/>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98" latinLnBrk="1">
              <a:defRPr/>
            </a:pPr>
            <a:r>
              <a:rPr lang="en-US" altLang="ko-KR" sz="105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rPr>
              <a:t>S</a:t>
            </a:r>
            <a:endParaRPr lang="ko-KR" altLang="en-US" sz="1050" b="1" dirty="0">
              <a:solidFill>
                <a:srgbClr val="FF0000"/>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27" name="Oval 141"/>
          <p:cNvSpPr/>
          <p:nvPr/>
        </p:nvSpPr>
        <p:spPr>
          <a:xfrm rot="19375392">
            <a:off x="3978312" y="4688807"/>
            <a:ext cx="1281362" cy="179959"/>
          </a:xfrm>
          <a:prstGeom prst="ellipse">
            <a:avLst/>
          </a:prstGeom>
          <a:noFill/>
          <a:ln w="28575">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150" name="Oval 141"/>
          <p:cNvSpPr/>
          <p:nvPr/>
        </p:nvSpPr>
        <p:spPr>
          <a:xfrm rot="16200000">
            <a:off x="5797658" y="2408502"/>
            <a:ext cx="1035112" cy="222770"/>
          </a:xfrm>
          <a:prstGeom prst="ellipse">
            <a:avLst/>
          </a:prstGeom>
          <a:noFill/>
          <a:ln w="28575">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pic>
        <p:nvPicPr>
          <p:cNvPr id="152" name="Picture 223"/>
          <p:cNvPicPr>
            <a:picLocks noChangeAspect="1"/>
          </p:cNvPicPr>
          <p:nvPr/>
        </p:nvPicPr>
        <p:blipFill>
          <a:blip r:embed="rId5" cstate="print"/>
          <a:stretch>
            <a:fillRect/>
          </a:stretch>
        </p:blipFill>
        <p:spPr>
          <a:xfrm rot="54260">
            <a:off x="7883977" y="3419787"/>
            <a:ext cx="247616" cy="200029"/>
          </a:xfrm>
          <a:prstGeom prst="rect">
            <a:avLst/>
          </a:prstGeom>
        </p:spPr>
      </p:pic>
      <p:grpSp>
        <p:nvGrpSpPr>
          <p:cNvPr id="15" name="그룹 152"/>
          <p:cNvGrpSpPr/>
          <p:nvPr/>
        </p:nvGrpSpPr>
        <p:grpSpPr>
          <a:xfrm>
            <a:off x="7242192" y="4603485"/>
            <a:ext cx="408155" cy="220433"/>
            <a:chOff x="4250832" y="2209426"/>
            <a:chExt cx="383216" cy="256200"/>
          </a:xfrm>
        </p:grpSpPr>
        <p:pic>
          <p:nvPicPr>
            <p:cNvPr id="15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46224" y="2209426"/>
              <a:ext cx="187824" cy="133581"/>
            </a:xfrm>
            <a:prstGeom prst="rect">
              <a:avLst/>
            </a:prstGeom>
            <a:noFill/>
            <a:extLst/>
          </p:spPr>
        </p:pic>
        <p:pic>
          <p:nvPicPr>
            <p:cNvPr id="15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63745" y="2332045"/>
              <a:ext cx="187824" cy="133581"/>
            </a:xfrm>
            <a:prstGeom prst="rect">
              <a:avLst/>
            </a:prstGeom>
            <a:noFill/>
            <a:extLst/>
          </p:spPr>
        </p:pic>
        <p:pic>
          <p:nvPicPr>
            <p:cNvPr id="160"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50832" y="2217667"/>
              <a:ext cx="187824" cy="133581"/>
            </a:xfrm>
            <a:prstGeom prst="rect">
              <a:avLst/>
            </a:prstGeom>
            <a:noFill/>
            <a:extLst/>
          </p:spPr>
        </p:pic>
      </p:grpSp>
      <p:sp>
        <p:nvSpPr>
          <p:cNvPr id="174" name="Oval 141"/>
          <p:cNvSpPr/>
          <p:nvPr/>
        </p:nvSpPr>
        <p:spPr>
          <a:xfrm rot="19854770">
            <a:off x="3439150" y="4057750"/>
            <a:ext cx="1281362" cy="242309"/>
          </a:xfrm>
          <a:prstGeom prst="ellipse">
            <a:avLst/>
          </a:prstGeom>
          <a:noFill/>
          <a:ln w="19050">
            <a:solidFill>
              <a:srgbClr val="70AD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sp>
        <p:nvSpPr>
          <p:cNvPr id="182" name="Oval 141"/>
          <p:cNvSpPr/>
          <p:nvPr/>
        </p:nvSpPr>
        <p:spPr>
          <a:xfrm rot="12648669">
            <a:off x="6897301" y="4228689"/>
            <a:ext cx="1281362" cy="251701"/>
          </a:xfrm>
          <a:prstGeom prst="ellipse">
            <a:avLst/>
          </a:prstGeom>
          <a:noFill/>
          <a:ln w="19050">
            <a:solidFill>
              <a:srgbClr val="70AD4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latinLnBrk="1">
              <a:defRPr/>
            </a:pPr>
            <a:endParaRPr lang="en-US" sz="1108">
              <a:solidFill>
                <a:prstClr val="white"/>
              </a:solidFill>
              <a:latin typeface="Calibri" panose="020F0502020204030204"/>
            </a:endParaRPr>
          </a:p>
        </p:txBody>
      </p:sp>
      <p:pic>
        <p:nvPicPr>
          <p:cNvPr id="183" name="Picture 223"/>
          <p:cNvPicPr>
            <a:picLocks noChangeAspect="1"/>
          </p:cNvPicPr>
          <p:nvPr/>
        </p:nvPicPr>
        <p:blipFill>
          <a:blip r:embed="rId5" cstate="print"/>
          <a:stretch>
            <a:fillRect/>
          </a:stretch>
        </p:blipFill>
        <p:spPr>
          <a:xfrm>
            <a:off x="5615765" y="2224398"/>
            <a:ext cx="247616" cy="200029"/>
          </a:xfrm>
          <a:prstGeom prst="rect">
            <a:avLst/>
          </a:prstGeom>
        </p:spPr>
      </p:pic>
      <p:grpSp>
        <p:nvGrpSpPr>
          <p:cNvPr id="16" name="그룹 183"/>
          <p:cNvGrpSpPr/>
          <p:nvPr/>
        </p:nvGrpSpPr>
        <p:grpSpPr>
          <a:xfrm>
            <a:off x="3638314" y="4468603"/>
            <a:ext cx="408155" cy="220433"/>
            <a:chOff x="4250832" y="2209426"/>
            <a:chExt cx="383216" cy="256200"/>
          </a:xfrm>
        </p:grpSpPr>
        <p:pic>
          <p:nvPicPr>
            <p:cNvPr id="18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46224" y="2209426"/>
              <a:ext cx="187824" cy="133581"/>
            </a:xfrm>
            <a:prstGeom prst="rect">
              <a:avLst/>
            </a:prstGeom>
            <a:noFill/>
            <a:extLst/>
          </p:spPr>
        </p:pic>
        <p:pic>
          <p:nvPicPr>
            <p:cNvPr id="186"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63745" y="2332045"/>
              <a:ext cx="187824" cy="133581"/>
            </a:xfrm>
            <a:prstGeom prst="rect">
              <a:avLst/>
            </a:prstGeom>
            <a:noFill/>
            <a:extLst/>
          </p:spPr>
        </p:pic>
        <p:pic>
          <p:nvPicPr>
            <p:cNvPr id="187"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50832" y="2217667"/>
              <a:ext cx="187824" cy="133581"/>
            </a:xfrm>
            <a:prstGeom prst="rect">
              <a:avLst/>
            </a:prstGeom>
            <a:noFill/>
            <a:extLst/>
          </p:spPr>
        </p:pic>
      </p:grpSp>
      <p:pic>
        <p:nvPicPr>
          <p:cNvPr id="188" name="Picture 223"/>
          <p:cNvPicPr>
            <a:picLocks noChangeAspect="1"/>
          </p:cNvPicPr>
          <p:nvPr/>
        </p:nvPicPr>
        <p:blipFill>
          <a:blip r:embed="rId5" cstate="print"/>
          <a:stretch>
            <a:fillRect/>
          </a:stretch>
        </p:blipFill>
        <p:spPr>
          <a:xfrm>
            <a:off x="7822939" y="4368589"/>
            <a:ext cx="247616" cy="200029"/>
          </a:xfrm>
          <a:prstGeom prst="rect">
            <a:avLst/>
          </a:prstGeom>
        </p:spPr>
      </p:pic>
      <p:grpSp>
        <p:nvGrpSpPr>
          <p:cNvPr id="17" name="그룹 3"/>
          <p:cNvGrpSpPr/>
          <p:nvPr/>
        </p:nvGrpSpPr>
        <p:grpSpPr>
          <a:xfrm rot="21020163">
            <a:off x="3861854" y="4659854"/>
            <a:ext cx="494327" cy="257266"/>
            <a:chOff x="2915568" y="6051070"/>
            <a:chExt cx="701502" cy="375019"/>
          </a:xfrm>
        </p:grpSpPr>
        <p:pic>
          <p:nvPicPr>
            <p:cNvPr id="189" name="Picture 101" descr="server.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9241803">
              <a:off x="2915568" y="6215189"/>
              <a:ext cx="317569" cy="8487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91" name="Picture 101" descr="server.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9241803">
              <a:off x="2980048" y="6341213"/>
              <a:ext cx="317569" cy="8487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92" name="Picture 101" descr="server.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9241803">
              <a:off x="3235021" y="6051070"/>
              <a:ext cx="317569" cy="8487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pic>
          <p:nvPicPr>
            <p:cNvPr id="193" name="Picture 101" descr="server.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rot="9241803">
              <a:off x="3299501" y="6177094"/>
              <a:ext cx="317569" cy="8487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pic>
        <p:nvPicPr>
          <p:cNvPr id="194" name="Picture 8" descr="icon-technology"/>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178199" y="2291384"/>
            <a:ext cx="318061" cy="148862"/>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8" descr="icon-technology"/>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354690" y="4561764"/>
            <a:ext cx="318061" cy="148862"/>
          </a:xfrm>
          <a:prstGeom prst="rect">
            <a:avLst/>
          </a:prstGeom>
          <a:noFill/>
          <a:extLst>
            <a:ext uri="{909E8E84-426E-40DD-AFC4-6F175D3DCCD1}">
              <a14:hiddenFill xmlns:a14="http://schemas.microsoft.com/office/drawing/2010/main" xmlns="">
                <a:solidFill>
                  <a:srgbClr val="FFFFFF"/>
                </a:solidFill>
              </a14:hiddenFill>
            </a:ext>
          </a:extLst>
        </p:spPr>
      </p:pic>
      <p:pic>
        <p:nvPicPr>
          <p:cNvPr id="196" name="Picture 8" descr="icon-technology"/>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550180" y="4743492"/>
            <a:ext cx="318061" cy="14886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8" name="그룹 18"/>
          <p:cNvGrpSpPr/>
          <p:nvPr/>
        </p:nvGrpSpPr>
        <p:grpSpPr>
          <a:xfrm>
            <a:off x="10084170" y="1311458"/>
            <a:ext cx="1738151" cy="950367"/>
            <a:chOff x="7293765" y="683826"/>
            <a:chExt cx="1631948" cy="1104573"/>
          </a:xfrm>
        </p:grpSpPr>
        <p:grpSp>
          <p:nvGrpSpPr>
            <p:cNvPr id="19" name="그룹 16"/>
            <p:cNvGrpSpPr/>
            <p:nvPr/>
          </p:nvGrpSpPr>
          <p:grpSpPr>
            <a:xfrm>
              <a:off x="7500129" y="955467"/>
              <a:ext cx="1057315" cy="295116"/>
              <a:chOff x="7500129" y="937883"/>
              <a:chExt cx="1057315" cy="295116"/>
            </a:xfrm>
          </p:grpSpPr>
          <p:pic>
            <p:nvPicPr>
              <p:cNvPr id="197" name="Picture 8" descr="icon-technology"/>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500129" y="1003860"/>
                <a:ext cx="298627" cy="17301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7909968" y="937883"/>
                <a:ext cx="647476" cy="295116"/>
              </a:xfrm>
              <a:prstGeom prst="rect">
                <a:avLst/>
              </a:prstGeom>
              <a:noFill/>
            </p:spPr>
            <p:txBody>
              <a:bodyPr wrap="none" rtlCol="0">
                <a:spAutoFit/>
              </a:bodyPr>
              <a:lstStyle/>
              <a:p>
                <a:pPr defTabSz="685800" latinLnBrk="1">
                  <a:defRPr/>
                </a:pPr>
                <a:r>
                  <a:rPr lang="en-US" altLang="ko-KR" sz="1050" dirty="0" err="1">
                    <a:solidFill>
                      <a:prstClr val="black"/>
                    </a:solidFill>
                    <a:latin typeface="Calibri" panose="020F0502020204030204"/>
                    <a:ea typeface="맑은 고딕" panose="020B0503020000020004" pitchFamily="34" charset="-127"/>
                  </a:rPr>
                  <a:t>DataLake</a:t>
                </a:r>
                <a:endParaRPr lang="ko-KR" altLang="en-US" sz="1050" dirty="0">
                  <a:solidFill>
                    <a:prstClr val="black"/>
                  </a:solidFill>
                  <a:latin typeface="Calibri" panose="020F0502020204030204"/>
                  <a:ea typeface="맑은 고딕" panose="020B0503020000020004" pitchFamily="34" charset="-127"/>
                </a:endParaRPr>
              </a:p>
            </p:txBody>
          </p:sp>
        </p:grpSp>
        <p:grpSp>
          <p:nvGrpSpPr>
            <p:cNvPr id="20" name="그룹 15"/>
            <p:cNvGrpSpPr/>
            <p:nvPr/>
          </p:nvGrpSpPr>
          <p:grpSpPr>
            <a:xfrm>
              <a:off x="7468134" y="1493283"/>
              <a:ext cx="1193393" cy="295116"/>
              <a:chOff x="7451138" y="1194020"/>
              <a:chExt cx="1193393" cy="295116"/>
            </a:xfrm>
          </p:grpSpPr>
          <p:sp>
            <p:nvSpPr>
              <p:cNvPr id="198" name="TextBox 197"/>
              <p:cNvSpPr txBox="1"/>
              <p:nvPr/>
            </p:nvSpPr>
            <p:spPr>
              <a:xfrm>
                <a:off x="7881166" y="1194020"/>
                <a:ext cx="763365" cy="295116"/>
              </a:xfrm>
              <a:prstGeom prst="rect">
                <a:avLst/>
              </a:prstGeom>
              <a:noFill/>
            </p:spPr>
            <p:txBody>
              <a:bodyPr wrap="none" rtlCol="0">
                <a:spAutoFit/>
              </a:bodyPr>
              <a:lstStyle/>
              <a:p>
                <a:pPr defTabSz="685800" latinLnBrk="1">
                  <a:defRPr/>
                </a:pPr>
                <a:r>
                  <a:rPr lang="en-US" altLang="ko-KR" sz="1050" dirty="0">
                    <a:solidFill>
                      <a:prstClr val="black"/>
                    </a:solidFill>
                    <a:latin typeface="Calibri" panose="020F0502020204030204"/>
                    <a:ea typeface="맑은 고딕" panose="020B0503020000020004" pitchFamily="34" charset="-127"/>
                  </a:rPr>
                  <a:t>SmartX Box</a:t>
                </a:r>
                <a:endParaRPr lang="ko-KR" altLang="en-US" sz="1050" dirty="0">
                  <a:solidFill>
                    <a:prstClr val="black"/>
                  </a:solidFill>
                  <a:latin typeface="Calibri" panose="020F0502020204030204"/>
                  <a:ea typeface="맑은 고딕" panose="020B0503020000020004" pitchFamily="34" charset="-127"/>
                </a:endParaRPr>
              </a:p>
            </p:txBody>
          </p:sp>
          <p:pic>
            <p:nvPicPr>
              <p:cNvPr id="199" name="Picture 101" descr="server.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51138" y="1287885"/>
                <a:ext cx="451051" cy="12055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grpSp>
          <p:nvGrpSpPr>
            <p:cNvPr id="21" name="그룹 14"/>
            <p:cNvGrpSpPr/>
            <p:nvPr/>
          </p:nvGrpSpPr>
          <p:grpSpPr>
            <a:xfrm>
              <a:off x="7514895" y="1213848"/>
              <a:ext cx="1153118" cy="314511"/>
              <a:chOff x="7560422" y="1477984"/>
              <a:chExt cx="1153118" cy="314511"/>
            </a:xfrm>
          </p:grpSpPr>
          <p:pic>
            <p:nvPicPr>
              <p:cNvPr id="200" name="Picture 223"/>
              <p:cNvPicPr>
                <a:picLocks noChangeAspect="1"/>
              </p:cNvPicPr>
              <p:nvPr/>
            </p:nvPicPr>
            <p:blipFill>
              <a:blip r:embed="rId5" cstate="print"/>
              <a:stretch>
                <a:fillRect/>
              </a:stretch>
            </p:blipFill>
            <p:spPr>
              <a:xfrm>
                <a:off x="7560422" y="1477984"/>
                <a:ext cx="232485" cy="232485"/>
              </a:xfrm>
              <a:prstGeom prst="rect">
                <a:avLst/>
              </a:prstGeom>
            </p:spPr>
          </p:pic>
          <p:sp>
            <p:nvSpPr>
              <p:cNvPr id="201" name="TextBox 200"/>
              <p:cNvSpPr txBox="1"/>
              <p:nvPr/>
            </p:nvSpPr>
            <p:spPr>
              <a:xfrm>
                <a:off x="7852345" y="1497379"/>
                <a:ext cx="861195" cy="295116"/>
              </a:xfrm>
              <a:prstGeom prst="rect">
                <a:avLst/>
              </a:prstGeom>
              <a:noFill/>
            </p:spPr>
            <p:txBody>
              <a:bodyPr wrap="none" rtlCol="0">
                <a:spAutoFit/>
              </a:bodyPr>
              <a:lstStyle/>
              <a:p>
                <a:pPr defTabSz="685800" latinLnBrk="1">
                  <a:defRPr/>
                </a:pPr>
                <a:r>
                  <a:rPr lang="en-US" altLang="ko-KR" sz="1050" dirty="0">
                    <a:solidFill>
                      <a:prstClr val="black"/>
                    </a:solidFill>
                    <a:latin typeface="Calibri" panose="020F0502020204030204"/>
                    <a:ea typeface="맑은 고딕" panose="020B0503020000020004" pitchFamily="34" charset="-127"/>
                  </a:rPr>
                  <a:t>SmartX </a:t>
                </a:r>
                <a:r>
                  <a:rPr lang="el-GR" altLang="ko-KR" sz="1050" dirty="0">
                    <a:solidFill>
                      <a:prstClr val="black"/>
                    </a:solidFill>
                    <a:latin typeface="Calibri" panose="020F0502020204030204"/>
                    <a:ea typeface="맑은 고딕" panose="020B0503020000020004" pitchFamily="34" charset="-127"/>
                  </a:rPr>
                  <a:t>μ</a:t>
                </a:r>
                <a:r>
                  <a:rPr lang="en-US" altLang="ko-KR" sz="1050" dirty="0">
                    <a:solidFill>
                      <a:prstClr val="black"/>
                    </a:solidFill>
                    <a:latin typeface="Calibri" panose="020F0502020204030204"/>
                    <a:ea typeface="맑은 고딕" panose="020B0503020000020004" pitchFamily="34" charset="-127"/>
                  </a:rPr>
                  <a:t>Box </a:t>
                </a:r>
                <a:endParaRPr lang="ko-KR" altLang="en-US" sz="1050" dirty="0">
                  <a:solidFill>
                    <a:prstClr val="black"/>
                  </a:solidFill>
                  <a:latin typeface="Calibri" panose="020F0502020204030204"/>
                  <a:ea typeface="맑은 고딕" panose="020B0503020000020004" pitchFamily="34" charset="-127"/>
                </a:endParaRPr>
              </a:p>
            </p:txBody>
          </p:sp>
        </p:grpSp>
        <p:sp>
          <p:nvSpPr>
            <p:cNvPr id="13" name="직사각형 12"/>
            <p:cNvSpPr/>
            <p:nvPr/>
          </p:nvSpPr>
          <p:spPr>
            <a:xfrm>
              <a:off x="7293765" y="683826"/>
              <a:ext cx="1631948" cy="1088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200">
                <a:solidFill>
                  <a:prstClr val="white"/>
                </a:solidFill>
                <a:latin typeface="Calibri" panose="020F0502020204030204"/>
                <a:ea typeface="맑은 고딕" panose="020B0503020000020004" pitchFamily="34" charset="-127"/>
              </a:endParaRPr>
            </a:p>
          </p:txBody>
        </p:sp>
        <p:grpSp>
          <p:nvGrpSpPr>
            <p:cNvPr id="22" name="그룹 17"/>
            <p:cNvGrpSpPr/>
            <p:nvPr/>
          </p:nvGrpSpPr>
          <p:grpSpPr>
            <a:xfrm>
              <a:off x="7468134" y="704080"/>
              <a:ext cx="1237408" cy="295116"/>
              <a:chOff x="7468134" y="686496"/>
              <a:chExt cx="1237408" cy="295116"/>
            </a:xfrm>
          </p:grpSpPr>
          <p:grpSp>
            <p:nvGrpSpPr>
              <p:cNvPr id="23" name="그룹 201"/>
              <p:cNvGrpSpPr/>
              <p:nvPr/>
            </p:nvGrpSpPr>
            <p:grpSpPr>
              <a:xfrm>
                <a:off x="7468134" y="699509"/>
                <a:ext cx="383216" cy="256200"/>
                <a:chOff x="4250832" y="2209426"/>
                <a:chExt cx="383216" cy="256200"/>
              </a:xfrm>
            </p:grpSpPr>
            <p:pic>
              <p:nvPicPr>
                <p:cNvPr id="203"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446224" y="2209426"/>
                  <a:ext cx="187824" cy="133581"/>
                </a:xfrm>
                <a:prstGeom prst="rect">
                  <a:avLst/>
                </a:prstGeom>
                <a:noFill/>
                <a:extLst/>
              </p:spPr>
            </p:pic>
            <p:pic>
              <p:nvPicPr>
                <p:cNvPr id="204"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63745" y="2332045"/>
                  <a:ext cx="187824" cy="133581"/>
                </a:xfrm>
                <a:prstGeom prst="rect">
                  <a:avLst/>
                </a:prstGeom>
                <a:noFill/>
                <a:extLst/>
              </p:spPr>
            </p:pic>
            <p:pic>
              <p:nvPicPr>
                <p:cNvPr id="205" name="Picture 4" descr="C:\Users\sunny\Desktop\제목 없음.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250832" y="2217667"/>
                  <a:ext cx="187824" cy="133581"/>
                </a:xfrm>
                <a:prstGeom prst="rect">
                  <a:avLst/>
                </a:prstGeom>
                <a:noFill/>
                <a:extLst/>
              </p:spPr>
            </p:pic>
          </p:grpSp>
          <p:sp>
            <p:nvSpPr>
              <p:cNvPr id="206" name="TextBox 205"/>
              <p:cNvSpPr txBox="1"/>
              <p:nvPr/>
            </p:nvSpPr>
            <p:spPr>
              <a:xfrm>
                <a:off x="7875955" y="686496"/>
                <a:ext cx="829587" cy="295116"/>
              </a:xfrm>
              <a:prstGeom prst="rect">
                <a:avLst/>
              </a:prstGeom>
              <a:noFill/>
            </p:spPr>
            <p:txBody>
              <a:bodyPr wrap="none" rtlCol="0">
                <a:spAutoFit/>
              </a:bodyPr>
              <a:lstStyle/>
              <a:p>
                <a:pPr defTabSz="685800" latinLnBrk="1">
                  <a:defRPr/>
                </a:pPr>
                <a:r>
                  <a:rPr lang="en-US" altLang="ko-KR" sz="1050" dirty="0">
                    <a:solidFill>
                      <a:prstClr val="black"/>
                    </a:solidFill>
                    <a:latin typeface="Calibri" panose="020F0502020204030204"/>
                    <a:ea typeface="맑은 고딕" panose="020B0503020000020004" pitchFamily="34" charset="-127"/>
                  </a:rPr>
                  <a:t>Tower Boxes</a:t>
                </a:r>
                <a:endParaRPr lang="ko-KR" altLang="en-US" sz="1050" dirty="0">
                  <a:solidFill>
                    <a:prstClr val="black"/>
                  </a:solidFill>
                  <a:latin typeface="Calibri" panose="020F0502020204030204"/>
                  <a:ea typeface="맑은 고딕" panose="020B0503020000020004" pitchFamily="34" charset="-127"/>
                </a:endParaRPr>
              </a:p>
            </p:txBody>
          </p:sp>
        </p:grpSp>
      </p:grpSp>
      <p:sp>
        <p:nvSpPr>
          <p:cNvPr id="2" name="사각형 설명선 1"/>
          <p:cNvSpPr/>
          <p:nvPr/>
        </p:nvSpPr>
        <p:spPr>
          <a:xfrm>
            <a:off x="3901497" y="5771594"/>
            <a:ext cx="949806" cy="254615"/>
          </a:xfrm>
          <a:prstGeom prst="wedgeRectCallout">
            <a:avLst>
              <a:gd name="adj1" fmla="val -42551"/>
              <a:gd name="adj2" fmla="val -359133"/>
            </a:avLst>
          </a:prstGeom>
          <a:solidFill>
            <a:srgbClr val="FFE08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latinLnBrk="1">
              <a:defRPr/>
            </a:pPr>
            <a:r>
              <a:rPr lang="en-US" altLang="ko-KR" sz="1200"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SandBox</a:t>
            </a:r>
            <a:endParaRPr lang="ko-KR" altLang="en-US" sz="120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166" name="그림 15"/>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968576" y="4673364"/>
            <a:ext cx="866432" cy="559787"/>
          </a:xfrm>
          <a:prstGeom prst="rect">
            <a:avLst/>
          </a:prstGeom>
          <a:effectLst/>
        </p:spPr>
      </p:pic>
      <p:sp>
        <p:nvSpPr>
          <p:cNvPr id="145" name="직사각형 56"/>
          <p:cNvSpPr/>
          <p:nvPr/>
        </p:nvSpPr>
        <p:spPr>
          <a:xfrm flipH="1">
            <a:off x="1394324" y="5403349"/>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900" b="1" dirty="0" smtClean="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ID</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46" name="직사각형 56"/>
          <p:cNvSpPr/>
          <p:nvPr/>
        </p:nvSpPr>
        <p:spPr>
          <a:xfrm flipH="1">
            <a:off x="9099185" y="5175326"/>
            <a:ext cx="283254" cy="220298"/>
          </a:xfrm>
          <a:prstGeom prst="rect">
            <a:avLst/>
          </a:prstGeom>
          <a:solidFill>
            <a:schemeClr val="bg1">
              <a:lumMod val="95000"/>
            </a:schemeClr>
          </a:solidFill>
          <a:ln w="1270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298" latinLnBrk="1">
              <a:defRPr/>
            </a:pPr>
            <a:r>
              <a:rPr lang="en-US" altLang="ko-KR" sz="900" b="1" dirty="0" smtClean="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rPr>
              <a:t>ID</a:t>
            </a:r>
            <a:endParaRPr lang="ko-KR" altLang="en-US" sz="900" b="1" dirty="0">
              <a:solidFill>
                <a:prstClr val="black">
                  <a:lumMod val="65000"/>
                  <a:lumOff val="35000"/>
                </a:prstClr>
              </a:solidFill>
              <a:latin typeface="Times New Roman" panose="02020603050405020304" pitchFamily="18" charset="0"/>
              <a:ea typeface="맑은 고딕" panose="020B0503020000020004" pitchFamily="34" charset="-127"/>
              <a:cs typeface="Times New Roman" panose="02020603050405020304" pitchFamily="18" charset="0"/>
            </a:endParaRPr>
          </a:p>
        </p:txBody>
      </p:sp>
      <p:pic>
        <p:nvPicPr>
          <p:cNvPr id="141" name="IoT cloudserve gray logo1.jpg"/>
          <p:cNvPicPr/>
          <p:nvPr/>
        </p:nvPicPr>
        <p:blipFill>
          <a:blip r:embed="rId11" cstate="print">
            <a:extLst/>
          </a:blip>
          <a:stretch>
            <a:fillRect/>
          </a:stretch>
        </p:blipFill>
        <p:spPr>
          <a:xfrm>
            <a:off x="76581" y="6172200"/>
            <a:ext cx="966178" cy="556436"/>
          </a:xfrm>
          <a:prstGeom prst="rect">
            <a:avLst/>
          </a:prstGeom>
          <a:ln w="12700">
            <a:miter lim="400000"/>
          </a:ln>
        </p:spPr>
      </p:pic>
    </p:spTree>
    <p:extLst>
      <p:ext uri="{BB962C8B-B14F-4D97-AF65-F5344CB8AC3E}">
        <p14:creationId xmlns:p14="http://schemas.microsoft.com/office/powerpoint/2010/main" xmlns="" val="187185790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onut 6"/>
          <p:cNvSpPr>
            <a:spLocks noChangeAspect="1"/>
          </p:cNvSpPr>
          <p:nvPr/>
        </p:nvSpPr>
        <p:spPr>
          <a:xfrm>
            <a:off x="6270331" y="3077815"/>
            <a:ext cx="1981698" cy="1990148"/>
          </a:xfrm>
          <a:prstGeom prst="donut">
            <a:avLst>
              <a:gd name="adj" fmla="val 36032"/>
            </a:avLst>
          </a:prstGeom>
          <a:solidFill>
            <a:schemeClr val="accent6">
              <a:lumMod val="20000"/>
              <a:lumOff val="80000"/>
            </a:schemeClr>
          </a:solidFill>
          <a:ln w="9525" cap="flat" cmpd="sng" algn="ctr">
            <a:solidFill>
              <a:schemeClr val="tx1">
                <a:lumMod val="65000"/>
                <a:lumOff val="35000"/>
              </a:schemeClr>
            </a:solid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2" name="원형 151"/>
          <p:cNvSpPr/>
          <p:nvPr/>
        </p:nvSpPr>
        <p:spPr>
          <a:xfrm rot="6688422">
            <a:off x="5328256" y="2078758"/>
            <a:ext cx="3837989" cy="3805212"/>
          </a:xfrm>
          <a:prstGeom prst="pie">
            <a:avLst>
              <a:gd name="adj1" fmla="val 14328254"/>
              <a:gd name="adj2" fmla="val 631340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47" name="도형 346"/>
          <p:cNvSpPr/>
          <p:nvPr/>
        </p:nvSpPr>
        <p:spPr>
          <a:xfrm rot="15973032">
            <a:off x="2825457" y="525422"/>
            <a:ext cx="2642538" cy="5298539"/>
          </a:xfrm>
          <a:prstGeom prst="funnel">
            <a:avLst/>
          </a:prstGeom>
          <a:ln>
            <a:solidFill>
              <a:schemeClr val="accent3">
                <a:lumMod val="60000"/>
                <a:lumOff val="4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04" name="Donut 3"/>
          <p:cNvSpPr>
            <a:spLocks noChangeAspect="1"/>
          </p:cNvSpPr>
          <p:nvPr/>
        </p:nvSpPr>
        <p:spPr>
          <a:xfrm>
            <a:off x="5342751" y="2133500"/>
            <a:ext cx="3790889" cy="3793056"/>
          </a:xfrm>
          <a:prstGeom prst="donut">
            <a:avLst>
              <a:gd name="adj" fmla="val 10540"/>
            </a:avLst>
          </a:prstGeom>
          <a:solidFill>
            <a:schemeClr val="accent1">
              <a:lumMod val="20000"/>
              <a:lumOff val="80000"/>
              <a:alpha val="60000"/>
            </a:schemeClr>
          </a:solidFill>
          <a:ln w="6350" cap="flat" cmpd="sng" algn="ctr">
            <a:solidFill>
              <a:schemeClr val="tx1"/>
            </a:solidFill>
            <a:prstDash val="dash"/>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5" name="TextBox 4"/>
          <p:cNvSpPr txBox="1"/>
          <p:nvPr/>
        </p:nvSpPr>
        <p:spPr>
          <a:xfrm>
            <a:off x="7990069" y="3325828"/>
            <a:ext cx="557536" cy="194925"/>
          </a:xfrm>
          <a:prstGeom prst="rect">
            <a:avLst/>
          </a:prstGeom>
          <a:noFill/>
        </p:spPr>
        <p:txBody>
          <a:bodyPr wrap="none" rtlCol="0">
            <a:spAutoFit/>
          </a:bodyPr>
          <a:lstStyle>
            <a:defPPr>
              <a:defRPr lang="en-US"/>
            </a:defPPr>
            <a:lvl1pPr algn="ctr">
              <a:lnSpc>
                <a:spcPts val="1600"/>
              </a:lnSpc>
              <a:defRPr sz="1600">
                <a:solidFill>
                  <a:schemeClr val="bg1"/>
                </a:solidFill>
              </a:defRPr>
            </a:lvl1pPr>
          </a:lstStyle>
          <a:p>
            <a:pPr marL="0" marR="0" lvl="0" indent="0" algn="ctr" defTabSz="685783" rtl="0" eaLnBrk="1" fontAlgn="auto" latinLnBrk="0" hangingPunct="1">
              <a:lnSpc>
                <a:spcPts val="751"/>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n-cs"/>
              </a:rPr>
              <a:t>Cloud</a:t>
            </a:r>
          </a:p>
        </p:txBody>
      </p:sp>
      <p:sp>
        <p:nvSpPr>
          <p:cNvPr id="206" name="TextBox 5"/>
          <p:cNvSpPr txBox="1"/>
          <p:nvPr/>
        </p:nvSpPr>
        <p:spPr>
          <a:xfrm>
            <a:off x="8403425" y="3054615"/>
            <a:ext cx="619995" cy="297517"/>
          </a:xfrm>
          <a:prstGeom prst="rect">
            <a:avLst/>
          </a:prstGeom>
          <a:noFill/>
        </p:spPr>
        <p:txBody>
          <a:bodyPr wrap="none" rtlCol="0">
            <a:spAutoFit/>
          </a:bodyPr>
          <a:lstStyle/>
          <a:p>
            <a:pPr marL="0" marR="0" lvl="0" indent="0" algn="ctr" defTabSz="685783" rtl="0" eaLnBrk="1" fontAlgn="auto" latinLnBrk="0" hangingPunct="1">
              <a:lnSpc>
                <a:spcPts val="751"/>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n-cs"/>
              </a:rPr>
              <a:t>SD-</a:t>
            </a:r>
          </a:p>
          <a:p>
            <a:pPr marL="0" marR="0" lvl="0" indent="0" algn="ctr" defTabSz="685783" rtl="0" eaLnBrk="1" fontAlgn="auto" latinLnBrk="0" hangingPunct="1">
              <a:lnSpc>
                <a:spcPts val="751"/>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n-cs"/>
              </a:rPr>
              <a:t>Access</a:t>
            </a:r>
          </a:p>
        </p:txBody>
      </p:sp>
      <p:sp>
        <p:nvSpPr>
          <p:cNvPr id="209" name="Donut 11"/>
          <p:cNvSpPr>
            <a:spLocks noChangeAspect="1"/>
          </p:cNvSpPr>
          <p:nvPr/>
        </p:nvSpPr>
        <p:spPr>
          <a:xfrm>
            <a:off x="6746037" y="3538743"/>
            <a:ext cx="1026795" cy="1041639"/>
          </a:xfrm>
          <a:prstGeom prst="donut">
            <a:avLst>
              <a:gd name="adj" fmla="val 50000"/>
            </a:avLst>
          </a:prstGeom>
          <a:solidFill>
            <a:schemeClr val="bg1">
              <a:lumMod val="85000"/>
            </a:schemeClr>
          </a:solidFill>
          <a:ln w="12700" cap="flat" cmpd="sng" algn="ctr">
            <a:no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0" name="TextBox 24"/>
          <p:cNvSpPr txBox="1"/>
          <p:nvPr/>
        </p:nvSpPr>
        <p:spPr>
          <a:xfrm>
            <a:off x="6789149" y="1921715"/>
            <a:ext cx="915857" cy="207749"/>
          </a:xfrm>
          <a:prstGeom prst="rect">
            <a:avLst/>
          </a:prstGeom>
          <a:noFill/>
        </p:spPr>
        <p:txBody>
          <a:bodyPr wrap="none" rtlCol="0">
            <a:spAutoFit/>
          </a:bodyPr>
          <a:lstStyle/>
          <a:p>
            <a:pPr marL="0" marR="0" lvl="0" indent="0" algn="l" defTabSz="685783" rtl="0" eaLnBrk="1" fontAlgn="auto" latinLnBrk="0" hangingPunct="1">
              <a:lnSpc>
                <a:spcPts val="9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rPr>
              <a:t>GIST (Gwangju)</a:t>
            </a:r>
          </a:p>
        </p:txBody>
      </p:sp>
      <p:sp>
        <p:nvSpPr>
          <p:cNvPr id="211" name="Rectangle 32"/>
          <p:cNvSpPr/>
          <p:nvPr/>
        </p:nvSpPr>
        <p:spPr>
          <a:xfrm>
            <a:off x="7013156" y="3722887"/>
            <a:ext cx="768907" cy="207749"/>
          </a:xfrm>
          <a:prstGeom prst="rect">
            <a:avLst/>
          </a:prstGeom>
        </p:spPr>
        <p:txBody>
          <a:bodyPr wrap="square" anchor="ctr">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351" b="0" i="0" u="none" strike="noStrike" kern="0" cap="none" spc="0" normalizeH="0" baseline="0" noProof="0" dirty="0">
                <a:ln>
                  <a:noFill/>
                </a:ln>
                <a:solidFill>
                  <a:srgbClr val="0070C0"/>
                </a:solidFill>
                <a:effectLst/>
                <a:uLnTx/>
                <a:uFillTx/>
                <a:latin typeface="Calibri" panose="020F0502020204030204"/>
                <a:ea typeface="+mn-ea"/>
                <a:cs typeface="+mn-cs"/>
              </a:rPr>
              <a:t>KOREN</a:t>
            </a:r>
          </a:p>
        </p:txBody>
      </p:sp>
      <p:grpSp>
        <p:nvGrpSpPr>
          <p:cNvPr id="3" name="그룹 246"/>
          <p:cNvGrpSpPr/>
          <p:nvPr/>
        </p:nvGrpSpPr>
        <p:grpSpPr>
          <a:xfrm rot="19387971">
            <a:off x="7705866" y="3057698"/>
            <a:ext cx="749138" cy="65939"/>
            <a:chOff x="2882764" y="5128313"/>
            <a:chExt cx="397848" cy="68461"/>
          </a:xfrm>
        </p:grpSpPr>
        <p:cxnSp>
          <p:nvCxnSpPr>
            <p:cNvPr id="248" name="직선 연결선 224">
              <a:extLst>
                <a:ext uri="{FF2B5EF4-FFF2-40B4-BE49-F238E27FC236}">
                  <a16:creationId xmlns="" xmlns:a16="http://schemas.microsoft.com/office/drawing/2014/main" id="{C2B24F2A-2EFD-4E98-BE19-EB743E301A8D}"/>
                </a:ext>
              </a:extLst>
            </p:cNvPr>
            <p:cNvCxnSpPr>
              <a:cxnSpLocks/>
            </p:cNvCxnSpPr>
            <p:nvPr/>
          </p:nvCxnSpPr>
          <p:spPr>
            <a:xfrm>
              <a:off x="2886532" y="5128313"/>
              <a:ext cx="39309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9" name="직선 연결선 225">
              <a:extLst>
                <a:ext uri="{FF2B5EF4-FFF2-40B4-BE49-F238E27FC236}">
                  <a16:creationId xmlns="" xmlns:a16="http://schemas.microsoft.com/office/drawing/2014/main" id="{F405BBC2-CADF-4701-A70C-0AD840103E9C}"/>
                </a:ext>
              </a:extLst>
            </p:cNvPr>
            <p:cNvCxnSpPr>
              <a:cxnSpLocks/>
            </p:cNvCxnSpPr>
            <p:nvPr/>
          </p:nvCxnSpPr>
          <p:spPr>
            <a:xfrm>
              <a:off x="2882764" y="5157192"/>
              <a:ext cx="3930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0" name="직선 연결선 226">
              <a:extLst>
                <a:ext uri="{FF2B5EF4-FFF2-40B4-BE49-F238E27FC236}">
                  <a16:creationId xmlns="" xmlns:a16="http://schemas.microsoft.com/office/drawing/2014/main" id="{244A2538-9025-45D7-85A8-8FC25CBAF1FB}"/>
                </a:ext>
              </a:extLst>
            </p:cNvPr>
            <p:cNvCxnSpPr>
              <a:cxnSpLocks/>
            </p:cNvCxnSpPr>
            <p:nvPr/>
          </p:nvCxnSpPr>
          <p:spPr>
            <a:xfrm>
              <a:off x="2887520" y="5196774"/>
              <a:ext cx="3930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4" name="그룹 250"/>
          <p:cNvGrpSpPr/>
          <p:nvPr/>
        </p:nvGrpSpPr>
        <p:grpSpPr>
          <a:xfrm rot="3653271">
            <a:off x="7440253" y="3083145"/>
            <a:ext cx="326269" cy="70631"/>
            <a:chOff x="2882764" y="5128313"/>
            <a:chExt cx="397848" cy="68461"/>
          </a:xfrm>
        </p:grpSpPr>
        <p:cxnSp>
          <p:nvCxnSpPr>
            <p:cNvPr id="252" name="직선 연결선 228">
              <a:extLst>
                <a:ext uri="{FF2B5EF4-FFF2-40B4-BE49-F238E27FC236}">
                  <a16:creationId xmlns="" xmlns:a16="http://schemas.microsoft.com/office/drawing/2014/main" id="{C2B24F2A-2EFD-4E98-BE19-EB743E301A8D}"/>
                </a:ext>
              </a:extLst>
            </p:cNvPr>
            <p:cNvCxnSpPr>
              <a:cxnSpLocks/>
            </p:cNvCxnSpPr>
            <p:nvPr/>
          </p:nvCxnSpPr>
          <p:spPr>
            <a:xfrm>
              <a:off x="2886532" y="5128313"/>
              <a:ext cx="39309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3" name="직선 연결선 229">
              <a:extLst>
                <a:ext uri="{FF2B5EF4-FFF2-40B4-BE49-F238E27FC236}">
                  <a16:creationId xmlns="" xmlns:a16="http://schemas.microsoft.com/office/drawing/2014/main" id="{F405BBC2-CADF-4701-A70C-0AD840103E9C}"/>
                </a:ext>
              </a:extLst>
            </p:cNvPr>
            <p:cNvCxnSpPr>
              <a:cxnSpLocks/>
            </p:cNvCxnSpPr>
            <p:nvPr/>
          </p:nvCxnSpPr>
          <p:spPr>
            <a:xfrm>
              <a:off x="2882764" y="5157192"/>
              <a:ext cx="3930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4" name="직선 연결선 230">
              <a:extLst>
                <a:ext uri="{FF2B5EF4-FFF2-40B4-BE49-F238E27FC236}">
                  <a16:creationId xmlns="" xmlns:a16="http://schemas.microsoft.com/office/drawing/2014/main" id="{244A2538-9025-45D7-85A8-8FC25CBAF1FB}"/>
                </a:ext>
              </a:extLst>
            </p:cNvPr>
            <p:cNvCxnSpPr>
              <a:cxnSpLocks/>
            </p:cNvCxnSpPr>
            <p:nvPr/>
          </p:nvCxnSpPr>
          <p:spPr>
            <a:xfrm>
              <a:off x="2887520" y="5196774"/>
              <a:ext cx="3930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5" name="그룹 18"/>
          <p:cNvGrpSpPr/>
          <p:nvPr/>
        </p:nvGrpSpPr>
        <p:grpSpPr>
          <a:xfrm>
            <a:off x="7570823" y="3220609"/>
            <a:ext cx="250045" cy="289643"/>
            <a:chOff x="7202682" y="2636912"/>
            <a:chExt cx="333478" cy="386190"/>
          </a:xfrm>
        </p:grpSpPr>
        <p:pic>
          <p:nvPicPr>
            <p:cNvPr id="273" name="Picture 4" descr="C:\Users\sunny\Desktop\제목 없음.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16039" y="2690509"/>
              <a:ext cx="320121" cy="332593"/>
            </a:xfrm>
            <a:prstGeom prst="rect">
              <a:avLst/>
            </a:prstGeom>
            <a:noFill/>
            <a:extLst/>
          </p:spPr>
        </p:pic>
        <p:sp>
          <p:nvSpPr>
            <p:cNvPr id="274" name="TextBox 239"/>
            <p:cNvSpPr txBox="1"/>
            <p:nvPr/>
          </p:nvSpPr>
          <p:spPr>
            <a:xfrm>
              <a:off x="7202682" y="2636912"/>
              <a:ext cx="330791" cy="276998"/>
            </a:xfrm>
            <a:prstGeom prst="rect">
              <a:avLst/>
            </a:prstGeom>
            <a:noFill/>
          </p:spPr>
          <p:txBody>
            <a:bodyPr wrap="squar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a:t>
              </a:r>
            </a:p>
          </p:txBody>
        </p:sp>
      </p:grpSp>
      <p:cxnSp>
        <p:nvCxnSpPr>
          <p:cNvPr id="315" name="직선 연결선 155"/>
          <p:cNvCxnSpPr/>
          <p:nvPr/>
        </p:nvCxnSpPr>
        <p:spPr>
          <a:xfrm flipV="1">
            <a:off x="7731060" y="3640742"/>
            <a:ext cx="1415955" cy="272624"/>
          </a:xfrm>
          <a:prstGeom prst="line">
            <a:avLst/>
          </a:prstGeom>
          <a:ln>
            <a:solidFill>
              <a:srgbClr val="3333FF"/>
            </a:solidFill>
            <a:prstDash val="dash"/>
          </a:ln>
        </p:spPr>
        <p:style>
          <a:lnRef idx="1">
            <a:schemeClr val="accent1"/>
          </a:lnRef>
          <a:fillRef idx="0">
            <a:schemeClr val="accent1"/>
          </a:fillRef>
          <a:effectRef idx="0">
            <a:schemeClr val="accent1"/>
          </a:effectRef>
          <a:fontRef idx="minor">
            <a:schemeClr val="tx1"/>
          </a:fontRef>
        </p:style>
      </p:cxnSp>
      <p:grpSp>
        <p:nvGrpSpPr>
          <p:cNvPr id="6" name="그룹 325"/>
          <p:cNvGrpSpPr/>
          <p:nvPr/>
        </p:nvGrpSpPr>
        <p:grpSpPr>
          <a:xfrm>
            <a:off x="7026097" y="3194424"/>
            <a:ext cx="374414" cy="280580"/>
            <a:chOff x="3435512" y="1225774"/>
            <a:chExt cx="499349" cy="374106"/>
          </a:xfrm>
        </p:grpSpPr>
        <p:sp>
          <p:nvSpPr>
            <p:cNvPr id="327" name="TextBox 176"/>
            <p:cNvSpPr txBox="1"/>
            <p:nvPr/>
          </p:nvSpPr>
          <p:spPr>
            <a:xfrm>
              <a:off x="3435512" y="1225774"/>
              <a:ext cx="499349" cy="276998"/>
            </a:xfrm>
            <a:prstGeom prst="rect">
              <a:avLst/>
            </a:prstGeom>
            <a:noFill/>
          </p:spPr>
          <p:txBody>
            <a:bodyPr wrap="squar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TOR</a:t>
              </a:r>
            </a:p>
          </p:txBody>
        </p:sp>
        <p:sp>
          <p:nvSpPr>
            <p:cNvPr id="328" name="타원 327"/>
            <p:cNvSpPr/>
            <p:nvPr/>
          </p:nvSpPr>
          <p:spPr>
            <a:xfrm>
              <a:off x="3491880" y="1231885"/>
              <a:ext cx="367995" cy="3679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1"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329" name="직선 화살표 연결선 328"/>
            <p:cNvCxnSpPr/>
            <p:nvPr/>
          </p:nvCxnSpPr>
          <p:spPr>
            <a:xfrm>
              <a:off x="3584899" y="1503835"/>
              <a:ext cx="2005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직선 화살표 연결선 329"/>
            <p:cNvCxnSpPr/>
            <p:nvPr/>
          </p:nvCxnSpPr>
          <p:spPr>
            <a:xfrm>
              <a:off x="3567623" y="1431827"/>
              <a:ext cx="200576" cy="0"/>
            </a:xfrm>
            <a:prstGeom prst="straightConnector1">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75" name="직선 연결선 233">
            <a:extLst>
              <a:ext uri="{FF2B5EF4-FFF2-40B4-BE49-F238E27FC236}">
                <a16:creationId xmlns="" xmlns:a16="http://schemas.microsoft.com/office/drawing/2014/main" id="{498D5693-AC9D-47FA-B1AE-F143FD3B33B1}"/>
              </a:ext>
            </a:extLst>
          </p:cNvPr>
          <p:cNvCxnSpPr>
            <a:cxnSpLocks/>
            <a:stCxn id="170" idx="0"/>
            <a:endCxn id="328" idx="4"/>
          </p:cNvCxnSpPr>
          <p:nvPr/>
        </p:nvCxnSpPr>
        <p:spPr>
          <a:xfrm flipV="1">
            <a:off x="6937254" y="3475012"/>
            <a:ext cx="269070" cy="3976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 name="그룹 178"/>
          <p:cNvGrpSpPr/>
          <p:nvPr/>
        </p:nvGrpSpPr>
        <p:grpSpPr>
          <a:xfrm rot="11130013">
            <a:off x="7339923" y="3336204"/>
            <a:ext cx="251621" cy="60351"/>
            <a:chOff x="2882764" y="5128313"/>
            <a:chExt cx="397848" cy="68461"/>
          </a:xfrm>
        </p:grpSpPr>
        <p:cxnSp>
          <p:nvCxnSpPr>
            <p:cNvPr id="188" name="직선 연결선 224">
              <a:extLst>
                <a:ext uri="{FF2B5EF4-FFF2-40B4-BE49-F238E27FC236}">
                  <a16:creationId xmlns="" xmlns:a16="http://schemas.microsoft.com/office/drawing/2014/main" id="{C2B24F2A-2EFD-4E98-BE19-EB743E301A8D}"/>
                </a:ext>
              </a:extLst>
            </p:cNvPr>
            <p:cNvCxnSpPr>
              <a:cxnSpLocks/>
            </p:cNvCxnSpPr>
            <p:nvPr/>
          </p:nvCxnSpPr>
          <p:spPr>
            <a:xfrm>
              <a:off x="2886532" y="5128313"/>
              <a:ext cx="39309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5" name="직선 연결선 225">
              <a:extLst>
                <a:ext uri="{FF2B5EF4-FFF2-40B4-BE49-F238E27FC236}">
                  <a16:creationId xmlns="" xmlns:a16="http://schemas.microsoft.com/office/drawing/2014/main" id="{F405BBC2-CADF-4701-A70C-0AD840103E9C}"/>
                </a:ext>
              </a:extLst>
            </p:cNvPr>
            <p:cNvCxnSpPr>
              <a:cxnSpLocks/>
            </p:cNvCxnSpPr>
            <p:nvPr/>
          </p:nvCxnSpPr>
          <p:spPr>
            <a:xfrm>
              <a:off x="2882764" y="5157192"/>
              <a:ext cx="3930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5" name="직선 연결선 226">
              <a:extLst>
                <a:ext uri="{FF2B5EF4-FFF2-40B4-BE49-F238E27FC236}">
                  <a16:creationId xmlns="" xmlns:a16="http://schemas.microsoft.com/office/drawing/2014/main" id="{244A2538-9025-45D7-85A8-8FC25CBAF1FB}"/>
                </a:ext>
              </a:extLst>
            </p:cNvPr>
            <p:cNvCxnSpPr>
              <a:cxnSpLocks/>
            </p:cNvCxnSpPr>
            <p:nvPr/>
          </p:nvCxnSpPr>
          <p:spPr>
            <a:xfrm>
              <a:off x="2887520" y="5196774"/>
              <a:ext cx="3930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8" name="그룹 17"/>
          <p:cNvGrpSpPr/>
          <p:nvPr/>
        </p:nvGrpSpPr>
        <p:grpSpPr>
          <a:xfrm>
            <a:off x="6308798" y="2745786"/>
            <a:ext cx="519640" cy="516179"/>
            <a:chOff x="6005813" y="2870999"/>
            <a:chExt cx="693033" cy="688237"/>
          </a:xfrm>
        </p:grpSpPr>
        <p:sp>
          <p:nvSpPr>
            <p:cNvPr id="343" name="Donut 11"/>
            <p:cNvSpPr>
              <a:spLocks noChangeAspect="1"/>
            </p:cNvSpPr>
            <p:nvPr/>
          </p:nvSpPr>
          <p:spPr>
            <a:xfrm>
              <a:off x="6005813" y="2870999"/>
              <a:ext cx="693033" cy="688237"/>
            </a:xfrm>
            <a:prstGeom prst="donut">
              <a:avLst>
                <a:gd name="adj" fmla="val 25851"/>
              </a:avLst>
            </a:prstGeom>
            <a:solidFill>
              <a:schemeClr val="accent4">
                <a:lumMod val="20000"/>
                <a:lumOff val="80000"/>
              </a:schemeClr>
            </a:solidFill>
            <a:ln w="12700" cap="flat" cmpd="sng" algn="ctr">
              <a:solidFill>
                <a:schemeClr val="accent3">
                  <a:lumMod val="75000"/>
                </a:schemeClr>
              </a:solid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7" name="Donut 11"/>
            <p:cNvSpPr>
              <a:spLocks noChangeAspect="1"/>
            </p:cNvSpPr>
            <p:nvPr/>
          </p:nvSpPr>
          <p:spPr>
            <a:xfrm>
              <a:off x="6172636" y="3030687"/>
              <a:ext cx="365678" cy="363148"/>
            </a:xfrm>
            <a:prstGeom prst="donut">
              <a:avLst>
                <a:gd name="adj" fmla="val 50000"/>
              </a:avLst>
            </a:prstGeom>
            <a:solidFill>
              <a:schemeClr val="accent4">
                <a:lumMod val="60000"/>
                <a:lumOff val="40000"/>
              </a:schemeClr>
            </a:solidFill>
            <a:ln w="12700" cap="flat" cmpd="sng" algn="ctr">
              <a:solidFill>
                <a:schemeClr val="accent4">
                  <a:lumMod val="60000"/>
                  <a:lumOff val="40000"/>
                </a:schemeClr>
              </a:solid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그룹 337"/>
          <p:cNvGrpSpPr/>
          <p:nvPr/>
        </p:nvGrpSpPr>
        <p:grpSpPr>
          <a:xfrm rot="12268394">
            <a:off x="6776194" y="3162299"/>
            <a:ext cx="357170" cy="57375"/>
            <a:chOff x="2882764" y="5128313"/>
            <a:chExt cx="397848" cy="68461"/>
          </a:xfrm>
        </p:grpSpPr>
        <p:cxnSp>
          <p:nvCxnSpPr>
            <p:cNvPr id="339" name="직선 연결선 224">
              <a:extLst>
                <a:ext uri="{FF2B5EF4-FFF2-40B4-BE49-F238E27FC236}">
                  <a16:creationId xmlns="" xmlns:a16="http://schemas.microsoft.com/office/drawing/2014/main" id="{C2B24F2A-2EFD-4E98-BE19-EB743E301A8D}"/>
                </a:ext>
              </a:extLst>
            </p:cNvPr>
            <p:cNvCxnSpPr>
              <a:cxnSpLocks/>
            </p:cNvCxnSpPr>
            <p:nvPr/>
          </p:nvCxnSpPr>
          <p:spPr>
            <a:xfrm>
              <a:off x="2886532" y="5128313"/>
              <a:ext cx="39309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직선 연결선 225">
              <a:extLst>
                <a:ext uri="{FF2B5EF4-FFF2-40B4-BE49-F238E27FC236}">
                  <a16:creationId xmlns="" xmlns:a16="http://schemas.microsoft.com/office/drawing/2014/main" id="{F405BBC2-CADF-4701-A70C-0AD840103E9C}"/>
                </a:ext>
              </a:extLst>
            </p:cNvPr>
            <p:cNvCxnSpPr>
              <a:cxnSpLocks/>
            </p:cNvCxnSpPr>
            <p:nvPr/>
          </p:nvCxnSpPr>
          <p:spPr>
            <a:xfrm>
              <a:off x="2882764" y="5157192"/>
              <a:ext cx="3930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1" name="직선 연결선 226">
              <a:extLst>
                <a:ext uri="{FF2B5EF4-FFF2-40B4-BE49-F238E27FC236}">
                  <a16:creationId xmlns="" xmlns:a16="http://schemas.microsoft.com/office/drawing/2014/main" id="{244A2538-9025-45D7-85A8-8FC25CBAF1FB}"/>
                </a:ext>
              </a:extLst>
            </p:cNvPr>
            <p:cNvCxnSpPr>
              <a:cxnSpLocks/>
            </p:cNvCxnSpPr>
            <p:nvPr/>
          </p:nvCxnSpPr>
          <p:spPr>
            <a:xfrm>
              <a:off x="2887520" y="5196774"/>
              <a:ext cx="39309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81" name="Donut 6"/>
          <p:cNvSpPr>
            <a:spLocks noChangeAspect="1"/>
          </p:cNvSpPr>
          <p:nvPr/>
        </p:nvSpPr>
        <p:spPr>
          <a:xfrm>
            <a:off x="1334828" y="1612617"/>
            <a:ext cx="3169753" cy="3007277"/>
          </a:xfrm>
          <a:prstGeom prst="ellipse">
            <a:avLst/>
          </a:prstGeom>
          <a:solidFill>
            <a:schemeClr val="accent4">
              <a:lumMod val="20000"/>
              <a:lumOff val="80000"/>
            </a:schemeClr>
          </a:solidFill>
          <a:ln w="9525" cap="flat" cmpd="sng" algn="ctr">
            <a:solidFill>
              <a:schemeClr val="accent3">
                <a:lumMod val="75000"/>
              </a:schemeClr>
            </a:solid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2" name="Donut 11"/>
          <p:cNvSpPr>
            <a:spLocks noChangeAspect="1"/>
          </p:cNvSpPr>
          <p:nvPr/>
        </p:nvSpPr>
        <p:spPr>
          <a:xfrm>
            <a:off x="1963362" y="2241342"/>
            <a:ext cx="1876630" cy="1715858"/>
          </a:xfrm>
          <a:prstGeom prst="donut">
            <a:avLst>
              <a:gd name="adj" fmla="val 50000"/>
            </a:avLst>
          </a:prstGeom>
          <a:solidFill>
            <a:schemeClr val="accent4">
              <a:lumMod val="60000"/>
              <a:lumOff val="40000"/>
            </a:schemeClr>
          </a:solidFill>
          <a:ln w="12700" cap="flat" cmpd="sng" algn="ctr">
            <a:no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83" name="Picture 4" descr="C:\Users\sunny\Desktop\제목 없음.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80866" y="2487138"/>
            <a:ext cx="353320" cy="348272"/>
          </a:xfrm>
          <a:prstGeom prst="rect">
            <a:avLst/>
          </a:prstGeom>
          <a:noFill/>
          <a:extLst/>
        </p:spPr>
      </p:pic>
      <p:sp>
        <p:nvSpPr>
          <p:cNvPr id="184" name="TextBox 104"/>
          <p:cNvSpPr txBox="1"/>
          <p:nvPr/>
        </p:nvSpPr>
        <p:spPr>
          <a:xfrm>
            <a:off x="3115084" y="2550944"/>
            <a:ext cx="547674" cy="323165"/>
          </a:xfrm>
          <a:prstGeom prst="rect">
            <a:avLst/>
          </a:prstGeom>
          <a:noFill/>
        </p:spPr>
        <p:txBody>
          <a:bodyPr wrap="non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Sec </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Center</a:t>
            </a:r>
          </a:p>
        </p:txBody>
      </p:sp>
      <p:sp>
        <p:nvSpPr>
          <p:cNvPr id="185" name="TextBox 105"/>
          <p:cNvSpPr txBox="1"/>
          <p:nvPr/>
        </p:nvSpPr>
        <p:spPr>
          <a:xfrm>
            <a:off x="2091483" y="3405910"/>
            <a:ext cx="564110" cy="323165"/>
          </a:xfrm>
          <a:prstGeom prst="rect">
            <a:avLst/>
          </a:prstGeom>
          <a:noFill/>
        </p:spPr>
        <p:txBody>
          <a:bodyPr wrap="non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V</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Center</a:t>
            </a:r>
          </a:p>
        </p:txBody>
      </p:sp>
      <p:pic>
        <p:nvPicPr>
          <p:cNvPr id="186" name="Picture 4" descr="C:\Users\sunny\Desktop\제목 없음.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2729198" y="3338474"/>
            <a:ext cx="464669" cy="458026"/>
          </a:xfrm>
          <a:prstGeom prst="rect">
            <a:avLst/>
          </a:prstGeom>
          <a:noFill/>
          <a:extLst/>
        </p:spPr>
      </p:pic>
      <p:sp>
        <p:nvSpPr>
          <p:cNvPr id="189" name="TextBox 113"/>
          <p:cNvSpPr txBox="1"/>
          <p:nvPr/>
        </p:nvSpPr>
        <p:spPr>
          <a:xfrm>
            <a:off x="3388294" y="2855208"/>
            <a:ext cx="748202" cy="438582"/>
          </a:xfrm>
          <a:prstGeom prst="rect">
            <a:avLst/>
          </a:prstGeom>
          <a:noFill/>
        </p:spPr>
        <p:txBody>
          <a:bodyPr wrap="non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SmartX</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SD-Access</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Controller</a:t>
            </a:r>
          </a:p>
        </p:txBody>
      </p:sp>
      <p:pic>
        <p:nvPicPr>
          <p:cNvPr id="193" name="Picture 4" descr="C:\Users\sunny\Desktop\제목 없음.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290883" y="2829279"/>
            <a:ext cx="240906" cy="237463"/>
          </a:xfrm>
          <a:prstGeom prst="rect">
            <a:avLst/>
          </a:prstGeom>
          <a:noFill/>
          <a:extLst/>
        </p:spPr>
      </p:pic>
      <p:pic>
        <p:nvPicPr>
          <p:cNvPr id="194" name="Picture 4" descr="C:\Users\sunny\Desktop\제목 없음.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930081" y="2448644"/>
            <a:ext cx="240906" cy="237463"/>
          </a:xfrm>
          <a:prstGeom prst="rect">
            <a:avLst/>
          </a:prstGeom>
          <a:noFill/>
          <a:extLst/>
        </p:spPr>
      </p:pic>
      <p:pic>
        <p:nvPicPr>
          <p:cNvPr id="177" name="Picture 4" descr="C:\Users\sunny\Desktop\제목 없음.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3959814" y="2791396"/>
            <a:ext cx="228788" cy="225518"/>
          </a:xfrm>
          <a:prstGeom prst="rect">
            <a:avLst/>
          </a:prstGeom>
          <a:noFill/>
          <a:extLst/>
        </p:spPr>
      </p:pic>
      <p:sp>
        <p:nvSpPr>
          <p:cNvPr id="178" name="TextBox 104"/>
          <p:cNvSpPr txBox="1"/>
          <p:nvPr/>
        </p:nvSpPr>
        <p:spPr>
          <a:xfrm>
            <a:off x="3148792" y="3448564"/>
            <a:ext cx="564110" cy="323165"/>
          </a:xfrm>
          <a:prstGeom prst="rect">
            <a:avLst/>
          </a:prstGeom>
          <a:noFill/>
        </p:spPr>
        <p:txBody>
          <a:bodyPr wrap="non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P + O </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Center</a:t>
            </a:r>
          </a:p>
        </p:txBody>
      </p:sp>
      <p:pic>
        <p:nvPicPr>
          <p:cNvPr id="202" name="Picture 4" descr="C:\Users\sunny\Desktop\제목 없음.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069086" y="2922686"/>
            <a:ext cx="565905" cy="467666"/>
          </a:xfrm>
          <a:prstGeom prst="rect">
            <a:avLst/>
          </a:prstGeom>
          <a:noFill/>
          <a:extLst/>
        </p:spPr>
      </p:pic>
      <p:sp>
        <p:nvSpPr>
          <p:cNvPr id="203" name="TextBox 104"/>
          <p:cNvSpPr txBox="1"/>
          <p:nvPr/>
        </p:nvSpPr>
        <p:spPr>
          <a:xfrm>
            <a:off x="1799431" y="2355372"/>
            <a:ext cx="1182730" cy="438582"/>
          </a:xfrm>
          <a:prstGeom prst="rect">
            <a:avLst/>
          </a:prstGeom>
          <a:noFill/>
        </p:spPr>
        <p:txBody>
          <a:bodyPr wrap="squar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ID Center</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 OpenStack </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Keystone</a:t>
            </a:r>
          </a:p>
        </p:txBody>
      </p:sp>
      <p:sp>
        <p:nvSpPr>
          <p:cNvPr id="191" name="TextBox 138"/>
          <p:cNvSpPr txBox="1"/>
          <p:nvPr/>
        </p:nvSpPr>
        <p:spPr>
          <a:xfrm>
            <a:off x="3363039" y="2282635"/>
            <a:ext cx="703823" cy="438582"/>
          </a:xfrm>
          <a:prstGeom prst="rect">
            <a:avLst/>
          </a:prstGeom>
          <a:noFill/>
        </p:spPr>
        <p:txBody>
          <a:bodyPr wrap="none"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SmartX</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SD-WAN</a:t>
            </a:r>
          </a:p>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Controller</a:t>
            </a:r>
          </a:p>
        </p:txBody>
      </p:sp>
      <p:pic>
        <p:nvPicPr>
          <p:cNvPr id="170" name="그림 169"/>
          <p:cNvPicPr>
            <a:picLocks noChangeAspect="1"/>
          </p:cNvPicPr>
          <p:nvPr/>
        </p:nvPicPr>
        <p:blipFill>
          <a:blip r:embed="rId7" cstate="print"/>
          <a:stretch>
            <a:fillRect/>
          </a:stretch>
        </p:blipFill>
        <p:spPr>
          <a:xfrm rot="21425082">
            <a:off x="6800494" y="3872513"/>
            <a:ext cx="288184" cy="288259"/>
          </a:xfrm>
          <a:prstGeom prst="rect">
            <a:avLst/>
          </a:prstGeom>
        </p:spPr>
      </p:pic>
      <p:sp>
        <p:nvSpPr>
          <p:cNvPr id="285" name="TextBox 7"/>
          <p:cNvSpPr txBox="1"/>
          <p:nvPr/>
        </p:nvSpPr>
        <p:spPr>
          <a:xfrm>
            <a:off x="7524447" y="3602705"/>
            <a:ext cx="732817" cy="194925"/>
          </a:xfrm>
          <a:prstGeom prst="rect">
            <a:avLst/>
          </a:prstGeom>
          <a:noFill/>
        </p:spPr>
        <p:txBody>
          <a:bodyPr wrap="none" rtlCol="0">
            <a:spAutoFit/>
          </a:bodyPr>
          <a:lstStyle/>
          <a:p>
            <a:pPr marL="0" marR="0" lvl="0" indent="0" algn="ctr" defTabSz="685783" rtl="0" eaLnBrk="1" fontAlgn="auto" latinLnBrk="0" hangingPunct="1">
              <a:lnSpc>
                <a:spcPts val="751"/>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Calibri" panose="020F0502020204030204"/>
                <a:ea typeface="+mn-ea"/>
                <a:cs typeface="+mn-cs"/>
              </a:rPr>
              <a:t>SD-WAN</a:t>
            </a:r>
          </a:p>
        </p:txBody>
      </p:sp>
      <p:sp>
        <p:nvSpPr>
          <p:cNvPr id="287" name="TextBox 24"/>
          <p:cNvSpPr txBox="1"/>
          <p:nvPr/>
        </p:nvSpPr>
        <p:spPr>
          <a:xfrm>
            <a:off x="8562391" y="1903896"/>
            <a:ext cx="1541093" cy="508088"/>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1"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SmartX Playground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351" b="1" i="0" u="none" strike="noStrike" kern="1200" cap="none" spc="0" normalizeH="0" baseline="0" noProof="0" dirty="0">
                <a:ln>
                  <a:noFill/>
                </a:ln>
                <a:solidFill>
                  <a:srgbClr val="0070C0"/>
                </a:solidFill>
                <a:effectLst/>
                <a:uLnTx/>
                <a:uFillTx/>
                <a:latin typeface="Arial Narrow" panose="020B0606020202030204" pitchFamily="34" charset="0"/>
                <a:ea typeface="+mn-ea"/>
                <a:cs typeface="+mn-cs"/>
              </a:rPr>
              <a:t>Sites and Boxes</a:t>
            </a:r>
          </a:p>
        </p:txBody>
      </p:sp>
      <p:cxnSp>
        <p:nvCxnSpPr>
          <p:cNvPr id="288" name="직선 연결선 155"/>
          <p:cNvCxnSpPr/>
          <p:nvPr/>
        </p:nvCxnSpPr>
        <p:spPr>
          <a:xfrm flipH="1" flipV="1">
            <a:off x="5399886" y="3550879"/>
            <a:ext cx="1419553" cy="379911"/>
          </a:xfrm>
          <a:prstGeom prst="line">
            <a:avLst/>
          </a:prstGeom>
          <a:ln>
            <a:solidFill>
              <a:srgbClr val="3333FF"/>
            </a:solidFill>
            <a:prstDash val="dash"/>
          </a:ln>
        </p:spPr>
        <p:style>
          <a:lnRef idx="1">
            <a:schemeClr val="accent1"/>
          </a:lnRef>
          <a:fillRef idx="0">
            <a:schemeClr val="accent1"/>
          </a:fillRef>
          <a:effectRef idx="0">
            <a:schemeClr val="accent1"/>
          </a:effectRef>
          <a:fontRef idx="minor">
            <a:schemeClr val="tx1"/>
          </a:fontRef>
        </p:style>
      </p:cxnSp>
      <p:sp>
        <p:nvSpPr>
          <p:cNvPr id="292" name="Rectangle 32"/>
          <p:cNvSpPr/>
          <p:nvPr/>
        </p:nvSpPr>
        <p:spPr>
          <a:xfrm>
            <a:off x="6379109" y="4170808"/>
            <a:ext cx="569795" cy="207749"/>
          </a:xfrm>
          <a:prstGeom prst="rect">
            <a:avLst/>
          </a:prstGeom>
        </p:spPr>
        <p:txBody>
          <a:bodyPr wrap="square" anchor="ctr">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1351" b="0" i="0" u="none" strike="noStrike" kern="0" cap="none" spc="0" normalizeH="0" baseline="0" noProof="0" dirty="0">
                <a:ln>
                  <a:noFill/>
                </a:ln>
                <a:solidFill>
                  <a:srgbClr val="ED7D31">
                    <a:lumMod val="75000"/>
                  </a:srgbClr>
                </a:solidFill>
                <a:effectLst/>
                <a:uLnTx/>
                <a:uFillTx/>
                <a:latin typeface="Calibri" panose="020F0502020204030204"/>
                <a:ea typeface="+mn-ea"/>
                <a:cs typeface="+mn-cs"/>
              </a:rPr>
              <a:t>TEIN</a:t>
            </a:r>
          </a:p>
        </p:txBody>
      </p:sp>
      <p:pic>
        <p:nvPicPr>
          <p:cNvPr id="293" name="그림 292"/>
          <p:cNvPicPr>
            <a:picLocks noChangeAspect="1"/>
          </p:cNvPicPr>
          <p:nvPr/>
        </p:nvPicPr>
        <p:blipFill>
          <a:blip r:embed="rId7" cstate="print">
            <a:duotone>
              <a:schemeClr val="accent2">
                <a:shade val="45000"/>
                <a:satMod val="135000"/>
              </a:schemeClr>
              <a:prstClr val="white"/>
            </a:duotone>
          </a:blip>
          <a:stretch>
            <a:fillRect/>
          </a:stretch>
        </p:blipFill>
        <p:spPr>
          <a:xfrm rot="21425082">
            <a:off x="6758084" y="4313483"/>
            <a:ext cx="288184" cy="288259"/>
          </a:xfrm>
          <a:prstGeom prst="rect">
            <a:avLst/>
          </a:prstGeom>
        </p:spPr>
      </p:pic>
      <p:cxnSp>
        <p:nvCxnSpPr>
          <p:cNvPr id="294" name="직선 연결선 232">
            <a:extLst>
              <a:ext uri="{FF2B5EF4-FFF2-40B4-BE49-F238E27FC236}">
                <a16:creationId xmlns="" xmlns:a16="http://schemas.microsoft.com/office/drawing/2014/main" id="{498D5693-AC9D-47FA-B1AE-F143FD3B33B1}"/>
              </a:ext>
            </a:extLst>
          </p:cNvPr>
          <p:cNvCxnSpPr>
            <a:cxnSpLocks/>
            <a:endCxn id="293" idx="3"/>
          </p:cNvCxnSpPr>
          <p:nvPr/>
        </p:nvCxnSpPr>
        <p:spPr>
          <a:xfrm flipH="1">
            <a:off x="7046086" y="4218596"/>
            <a:ext cx="324932" cy="23168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9" name="직선 연결선 192">
            <a:extLst>
              <a:ext uri="{FF2B5EF4-FFF2-40B4-BE49-F238E27FC236}">
                <a16:creationId xmlns="" xmlns:a16="http://schemas.microsoft.com/office/drawing/2014/main" id="{C2B24F2A-2EFD-4E98-BE19-EB743E301A8D}"/>
              </a:ext>
            </a:extLst>
          </p:cNvPr>
          <p:cNvCxnSpPr>
            <a:cxnSpLocks/>
            <a:stCxn id="293" idx="1"/>
            <a:endCxn id="271" idx="3"/>
          </p:cNvCxnSpPr>
          <p:nvPr/>
        </p:nvCxnSpPr>
        <p:spPr>
          <a:xfrm flipH="1">
            <a:off x="5729213" y="4464935"/>
            <a:ext cx="1029055" cy="5587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직선 연결선 192">
            <a:extLst>
              <a:ext uri="{FF2B5EF4-FFF2-40B4-BE49-F238E27FC236}">
                <a16:creationId xmlns="" xmlns:a16="http://schemas.microsoft.com/office/drawing/2014/main" id="{C2B24F2A-2EFD-4E98-BE19-EB743E301A8D}"/>
              </a:ext>
            </a:extLst>
          </p:cNvPr>
          <p:cNvCxnSpPr>
            <a:cxnSpLocks/>
            <a:stCxn id="293" idx="1"/>
            <a:endCxn id="277" idx="3"/>
          </p:cNvCxnSpPr>
          <p:nvPr/>
        </p:nvCxnSpPr>
        <p:spPr>
          <a:xfrm flipH="1">
            <a:off x="5982565" y="4464943"/>
            <a:ext cx="775706" cy="55303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1" name="직선 연결선 192">
            <a:extLst>
              <a:ext uri="{FF2B5EF4-FFF2-40B4-BE49-F238E27FC236}">
                <a16:creationId xmlns="" xmlns:a16="http://schemas.microsoft.com/office/drawing/2014/main" id="{C2B24F2A-2EFD-4E98-BE19-EB743E301A8D}"/>
              </a:ext>
            </a:extLst>
          </p:cNvPr>
          <p:cNvCxnSpPr>
            <a:cxnSpLocks/>
            <a:stCxn id="293" idx="2"/>
          </p:cNvCxnSpPr>
          <p:nvPr/>
        </p:nvCxnSpPr>
        <p:spPr>
          <a:xfrm>
            <a:off x="6909508" y="4601555"/>
            <a:ext cx="1652882" cy="23814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 233">
            <a:extLst>
              <a:ext uri="{FF2B5EF4-FFF2-40B4-BE49-F238E27FC236}">
                <a16:creationId xmlns="" xmlns:a16="http://schemas.microsoft.com/office/drawing/2014/main" id="{498D5693-AC9D-47FA-B1AE-F143FD3B33B1}"/>
              </a:ext>
            </a:extLst>
          </p:cNvPr>
          <p:cNvCxnSpPr>
            <a:cxnSpLocks/>
            <a:stCxn id="170" idx="3"/>
          </p:cNvCxnSpPr>
          <p:nvPr/>
        </p:nvCxnSpPr>
        <p:spPr>
          <a:xfrm>
            <a:off x="7088492" y="4009315"/>
            <a:ext cx="282525" cy="2092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5" name="제목 1"/>
          <p:cNvSpPr txBox="1">
            <a:spLocks/>
          </p:cNvSpPr>
          <p:nvPr/>
        </p:nvSpPr>
        <p:spPr>
          <a:xfrm>
            <a:off x="0" y="81640"/>
            <a:ext cx="12188825" cy="881376"/>
          </a:xfrm>
          <a:prstGeom prst="rect">
            <a:avLst/>
          </a:prstGeom>
          <a:solidFill>
            <a:schemeClr val="accent1">
              <a:lumMod val="20000"/>
              <a:lumOff val="80000"/>
            </a:schemeClr>
          </a:solidFill>
        </p:spPr>
        <p:txBody>
          <a:bodyP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783" rtl="0" eaLnBrk="1" fontAlgn="auto" latinLnBrk="1" hangingPunct="1">
              <a:lnSpc>
                <a:spcPct val="90000"/>
              </a:lnSpc>
              <a:spcBef>
                <a:spcPct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Converged OF@TEIN+ Playground  </a:t>
            </a:r>
            <a:r>
              <a:rPr kumimoji="0" lang="en-US" altLang="ko-KR" sz="3600" b="0" i="0" u="none" strike="noStrike" kern="1200" cap="none" spc="0" normalizeH="0" baseline="0" noProof="0" dirty="0" smtClean="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(2019</a:t>
            </a:r>
            <a:r>
              <a:rPr kumimoji="0" lang="en-US" altLang="ko-KR" sz="36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rPr>
              <a:t>)</a:t>
            </a:r>
          </a:p>
          <a:p>
            <a:pPr marL="0" marR="0" lvl="0" indent="0" algn="ctr" defTabSz="685783" rtl="0" eaLnBrk="1" fontAlgn="auto" latinLnBrk="1"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r>
              <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t>Production-focused</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t>Playground</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t>Tower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for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j-ea"/>
                <a:cs typeface="Times New Roman" panose="02020603050405020304" pitchFamily="18" charset="0"/>
              </a:rPr>
              <a:t>SmartX</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Micro-Boxes</a:t>
            </a:r>
            <a:r>
              <a:rPr kumimoji="0" lang="en-US" sz="2000" b="0" i="0" u="none" strike="noStrike" kern="1200" cap="none" spc="0" normalizeH="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 </a:t>
            </a:r>
            <a:r>
              <a:rPr kumimoji="0" lang="en-US"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j-ea"/>
                <a:cs typeface="Times New Roman" panose="02020603050405020304" pitchFamily="18" charset="0"/>
              </a:rPr>
              <a:t>Operation</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endParaRPr kumimoji="0" lang="en-US" altLang="ko-KR" sz="2400" b="0" i="0" u="none" strike="noStrike" kern="1200" cap="none" spc="0" normalizeH="0" baseline="0" noProof="0" dirty="0">
              <a:ln>
                <a:noFill/>
              </a:ln>
              <a:solidFill>
                <a:prstClr val="black"/>
              </a:solidFill>
              <a:effectLst/>
              <a:uLnTx/>
              <a:uFillTx/>
              <a:latin typeface="Times New Roman" panose="02020603050405020304" pitchFamily="18" charset="0"/>
              <a:ea typeface="맑은 고딕" panose="020B0503020000020004" pitchFamily="50" charset="-127"/>
              <a:cs typeface="Times New Roman" panose="02020603050405020304" pitchFamily="18" charset="0"/>
            </a:endParaRPr>
          </a:p>
        </p:txBody>
      </p:sp>
      <p:sp>
        <p:nvSpPr>
          <p:cNvPr id="156" name="Donut 11"/>
          <p:cNvSpPr>
            <a:spLocks noChangeAspect="1"/>
          </p:cNvSpPr>
          <p:nvPr/>
        </p:nvSpPr>
        <p:spPr>
          <a:xfrm>
            <a:off x="3144795" y="2235513"/>
            <a:ext cx="1199017" cy="1096294"/>
          </a:xfrm>
          <a:prstGeom prst="donut">
            <a:avLst>
              <a:gd name="adj" fmla="val 1572"/>
            </a:avLst>
          </a:prstGeom>
          <a:solidFill>
            <a:schemeClr val="bg1">
              <a:lumMod val="75000"/>
            </a:schemeClr>
          </a:solidFill>
          <a:ln w="12700" cap="flat" cmpd="sng" algn="ctr">
            <a:solidFill>
              <a:srgbClr val="000000">
                <a:alpha val="40000"/>
              </a:srgbClr>
            </a:solidFill>
            <a:prstDash val="solid"/>
            <a:miter lim="800000"/>
          </a:ln>
          <a:effectLst/>
        </p:spPr>
        <p:txBody>
          <a:bodyPr rtlCol="0" anchor="ctr"/>
          <a:lstStyle/>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783" rtl="0" eaLnBrk="1" fontAlgn="auto" latinLnBrk="0" hangingPunct="1">
              <a:lnSpc>
                <a:spcPts val="900"/>
              </a:lnSpc>
              <a:spcBef>
                <a:spcPts val="0"/>
              </a:spcBef>
              <a:spcAft>
                <a:spcPts val="0"/>
              </a:spcAft>
              <a:buClrTx/>
              <a:buSzTx/>
              <a:buFontTx/>
              <a:buNone/>
              <a:tabLst/>
              <a:defRPr/>
            </a:pPr>
            <a:endParaRPr kumimoji="0" lang="en-US" sz="788"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그룹 6"/>
          <p:cNvGrpSpPr/>
          <p:nvPr/>
        </p:nvGrpSpPr>
        <p:grpSpPr>
          <a:xfrm>
            <a:off x="8348951" y="2734204"/>
            <a:ext cx="213436" cy="221807"/>
            <a:chOff x="9061389" y="2797982"/>
            <a:chExt cx="284653" cy="295741"/>
          </a:xfrm>
        </p:grpSpPr>
        <p:pic>
          <p:nvPicPr>
            <p:cNvPr id="240"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241"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1" name="그룹 265"/>
          <p:cNvGrpSpPr/>
          <p:nvPr/>
        </p:nvGrpSpPr>
        <p:grpSpPr>
          <a:xfrm>
            <a:off x="7342623" y="2754056"/>
            <a:ext cx="247394" cy="257098"/>
            <a:chOff x="6631171" y="5406970"/>
            <a:chExt cx="329944" cy="342797"/>
          </a:xfrm>
        </p:grpSpPr>
        <p:pic>
          <p:nvPicPr>
            <p:cNvPr id="259" name="Picture 4" descr="C:\Users\sunny\Desktop\제목 없음.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631171" y="5406970"/>
              <a:ext cx="329944" cy="342797"/>
            </a:xfrm>
            <a:prstGeom prst="rect">
              <a:avLst/>
            </a:prstGeom>
            <a:noFill/>
            <a:extLst/>
          </p:spPr>
        </p:pic>
        <p:sp>
          <p:nvSpPr>
            <p:cNvPr id="262" name="TextBox 237"/>
            <p:cNvSpPr txBox="1"/>
            <p:nvPr/>
          </p:nvSpPr>
          <p:spPr>
            <a:xfrm>
              <a:off x="6703027" y="5493951"/>
              <a:ext cx="183470" cy="153888"/>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C$</a:t>
              </a:r>
            </a:p>
          </p:txBody>
        </p:sp>
      </p:grpSp>
      <p:grpSp>
        <p:nvGrpSpPr>
          <p:cNvPr id="12" name="그룹 6"/>
          <p:cNvGrpSpPr/>
          <p:nvPr/>
        </p:nvGrpSpPr>
        <p:grpSpPr>
          <a:xfrm>
            <a:off x="5444979" y="3818090"/>
            <a:ext cx="213436" cy="221807"/>
            <a:chOff x="9061389" y="2797982"/>
            <a:chExt cx="284653" cy="295741"/>
          </a:xfrm>
        </p:grpSpPr>
        <p:pic>
          <p:nvPicPr>
            <p:cNvPr id="264"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269"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3" name="그룹 6"/>
          <p:cNvGrpSpPr/>
          <p:nvPr/>
        </p:nvGrpSpPr>
        <p:grpSpPr>
          <a:xfrm>
            <a:off x="5515782" y="4409913"/>
            <a:ext cx="213436" cy="221807"/>
            <a:chOff x="9061389" y="2797982"/>
            <a:chExt cx="284653" cy="295741"/>
          </a:xfrm>
        </p:grpSpPr>
        <p:pic>
          <p:nvPicPr>
            <p:cNvPr id="271"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272"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4" name="그룹 6"/>
          <p:cNvGrpSpPr/>
          <p:nvPr/>
        </p:nvGrpSpPr>
        <p:grpSpPr>
          <a:xfrm>
            <a:off x="5769131" y="4907070"/>
            <a:ext cx="213436" cy="221807"/>
            <a:chOff x="9061389" y="2797982"/>
            <a:chExt cx="284653" cy="295741"/>
          </a:xfrm>
        </p:grpSpPr>
        <p:pic>
          <p:nvPicPr>
            <p:cNvPr id="277"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279"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5" name="그룹 6"/>
          <p:cNvGrpSpPr/>
          <p:nvPr/>
        </p:nvGrpSpPr>
        <p:grpSpPr>
          <a:xfrm>
            <a:off x="6206002" y="5322460"/>
            <a:ext cx="213436" cy="221807"/>
            <a:chOff x="9061389" y="2797982"/>
            <a:chExt cx="284653" cy="295741"/>
          </a:xfrm>
        </p:grpSpPr>
        <p:pic>
          <p:nvPicPr>
            <p:cNvPr id="284"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05"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6" name="그룹 6"/>
          <p:cNvGrpSpPr/>
          <p:nvPr/>
        </p:nvGrpSpPr>
        <p:grpSpPr>
          <a:xfrm>
            <a:off x="6888920" y="5587648"/>
            <a:ext cx="213436" cy="221807"/>
            <a:chOff x="9061389" y="2797982"/>
            <a:chExt cx="284653" cy="295741"/>
          </a:xfrm>
        </p:grpSpPr>
        <p:pic>
          <p:nvPicPr>
            <p:cNvPr id="307"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14"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7" name="그룹 6"/>
          <p:cNvGrpSpPr/>
          <p:nvPr/>
        </p:nvGrpSpPr>
        <p:grpSpPr>
          <a:xfrm>
            <a:off x="7376454" y="5617357"/>
            <a:ext cx="213436" cy="221807"/>
            <a:chOff x="9061389" y="2797982"/>
            <a:chExt cx="284653" cy="295741"/>
          </a:xfrm>
        </p:grpSpPr>
        <p:pic>
          <p:nvPicPr>
            <p:cNvPr id="318"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19"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8" name="그룹 6"/>
          <p:cNvGrpSpPr/>
          <p:nvPr/>
        </p:nvGrpSpPr>
        <p:grpSpPr>
          <a:xfrm>
            <a:off x="7894055" y="5421376"/>
            <a:ext cx="213436" cy="221807"/>
            <a:chOff x="9061389" y="2797982"/>
            <a:chExt cx="284653" cy="295741"/>
          </a:xfrm>
        </p:grpSpPr>
        <p:pic>
          <p:nvPicPr>
            <p:cNvPr id="321"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22"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19" name="그룹 6"/>
          <p:cNvGrpSpPr/>
          <p:nvPr/>
        </p:nvGrpSpPr>
        <p:grpSpPr>
          <a:xfrm>
            <a:off x="8851611" y="3930633"/>
            <a:ext cx="213436" cy="221807"/>
            <a:chOff x="9061389" y="2797982"/>
            <a:chExt cx="284653" cy="295741"/>
          </a:xfrm>
        </p:grpSpPr>
        <p:pic>
          <p:nvPicPr>
            <p:cNvPr id="324"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25"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20" name="그룹 6"/>
          <p:cNvGrpSpPr/>
          <p:nvPr/>
        </p:nvGrpSpPr>
        <p:grpSpPr>
          <a:xfrm>
            <a:off x="8775283" y="4336295"/>
            <a:ext cx="213436" cy="221807"/>
            <a:chOff x="9061389" y="2797982"/>
            <a:chExt cx="284653" cy="295741"/>
          </a:xfrm>
        </p:grpSpPr>
        <p:pic>
          <p:nvPicPr>
            <p:cNvPr id="332"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33"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21" name="그룹 6"/>
          <p:cNvGrpSpPr/>
          <p:nvPr/>
        </p:nvGrpSpPr>
        <p:grpSpPr>
          <a:xfrm>
            <a:off x="5551791" y="3279799"/>
            <a:ext cx="213436" cy="221807"/>
            <a:chOff x="9061389" y="2797982"/>
            <a:chExt cx="284653" cy="295741"/>
          </a:xfrm>
        </p:grpSpPr>
        <p:pic>
          <p:nvPicPr>
            <p:cNvPr id="342"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44"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22" name="그룹 6"/>
          <p:cNvGrpSpPr/>
          <p:nvPr/>
        </p:nvGrpSpPr>
        <p:grpSpPr>
          <a:xfrm>
            <a:off x="8590673" y="4765378"/>
            <a:ext cx="213436" cy="221807"/>
            <a:chOff x="9061389" y="2797982"/>
            <a:chExt cx="284653" cy="295741"/>
          </a:xfrm>
        </p:grpSpPr>
        <p:pic>
          <p:nvPicPr>
            <p:cNvPr id="355"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56"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grpSp>
        <p:nvGrpSpPr>
          <p:cNvPr id="23" name="그룹 6"/>
          <p:cNvGrpSpPr/>
          <p:nvPr/>
        </p:nvGrpSpPr>
        <p:grpSpPr>
          <a:xfrm>
            <a:off x="8263127" y="5162703"/>
            <a:ext cx="213436" cy="221807"/>
            <a:chOff x="9061389" y="2797982"/>
            <a:chExt cx="284653" cy="295741"/>
          </a:xfrm>
        </p:grpSpPr>
        <p:pic>
          <p:nvPicPr>
            <p:cNvPr id="358" name="Picture 4" descr="C:\Users\sunny\Desktop\제목 없음.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9061389" y="2797982"/>
              <a:ext cx="284653" cy="295741"/>
            </a:xfrm>
            <a:prstGeom prst="rect">
              <a:avLst/>
            </a:prstGeom>
            <a:noFill/>
            <a:extLst/>
          </p:spPr>
        </p:pic>
        <p:sp>
          <p:nvSpPr>
            <p:cNvPr id="359" name="TextBox 247"/>
            <p:cNvSpPr txBox="1"/>
            <p:nvPr/>
          </p:nvSpPr>
          <p:spPr>
            <a:xfrm>
              <a:off x="9096857" y="2868910"/>
              <a:ext cx="213716" cy="153887"/>
            </a:xfrm>
            <a:prstGeom prst="rect">
              <a:avLst/>
            </a:prstGeom>
            <a:solidFill>
              <a:srgbClr val="DEEBF7">
                <a:alpha val="69804"/>
              </a:srgbClr>
            </a:solidFill>
          </p:spPr>
          <p:txBody>
            <a:bodyPr wrap="square" lIns="0" tIns="0" rIns="0" bIns="0" rtlCol="0">
              <a:spAutoFit/>
            </a:bodyPr>
            <a:lstStyle/>
            <a:p>
              <a:pPr marL="0" marR="0" lvl="0" indent="0" algn="ctr" defTabSz="685783" rtl="0" eaLnBrk="1" fontAlgn="auto" latinLnBrk="0" hangingPunct="1">
                <a:lnSpc>
                  <a:spcPts val="900"/>
                </a:lnSpc>
                <a:spcBef>
                  <a:spcPts val="0"/>
                </a:spcBef>
                <a:spcAft>
                  <a:spcPts val="0"/>
                </a:spcAft>
                <a:buClrTx/>
                <a:buSzTx/>
                <a:buFontTx/>
                <a:buNone/>
                <a:tabLst/>
                <a:defRPr/>
              </a:pPr>
              <a:r>
                <a:rPr kumimoji="0" lang="en-US" sz="825" b="1" i="0" u="none" strike="noStrike" kern="1200" cap="none" spc="0" normalizeH="0" baseline="0" noProof="0" dirty="0">
                  <a:ln>
                    <a:noFill/>
                  </a:ln>
                  <a:solidFill>
                    <a:prstClr val="black">
                      <a:lumMod val="75000"/>
                      <a:lumOff val="25000"/>
                    </a:prstClr>
                  </a:solidFill>
                  <a:effectLst/>
                  <a:uLnTx/>
                  <a:uFillTx/>
                  <a:latin typeface="Arial Narrow" panose="020B0606020202030204" pitchFamily="34" charset="0"/>
                  <a:ea typeface="+mn-ea"/>
                  <a:cs typeface="+mn-cs"/>
                </a:rPr>
                <a:t>O$</a:t>
              </a:r>
            </a:p>
          </p:txBody>
        </p:sp>
      </p:grpSp>
      <p:cxnSp>
        <p:nvCxnSpPr>
          <p:cNvPr id="360" name="직선 연결선 192">
            <a:extLst>
              <a:ext uri="{FF2B5EF4-FFF2-40B4-BE49-F238E27FC236}">
                <a16:creationId xmlns="" xmlns:a16="http://schemas.microsoft.com/office/drawing/2014/main" id="{C2B24F2A-2EFD-4E98-BE19-EB743E301A8D}"/>
              </a:ext>
            </a:extLst>
          </p:cNvPr>
          <p:cNvCxnSpPr>
            <a:cxnSpLocks/>
            <a:stCxn id="293" idx="2"/>
          </p:cNvCxnSpPr>
          <p:nvPr/>
        </p:nvCxnSpPr>
        <p:spPr>
          <a:xfrm flipV="1">
            <a:off x="6909507" y="4447120"/>
            <a:ext cx="1858378" cy="15443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직선 연결선 192">
            <a:extLst>
              <a:ext uri="{FF2B5EF4-FFF2-40B4-BE49-F238E27FC236}">
                <a16:creationId xmlns="" xmlns:a16="http://schemas.microsoft.com/office/drawing/2014/main" id="{C2B24F2A-2EFD-4E98-BE19-EB743E301A8D}"/>
              </a:ext>
            </a:extLst>
          </p:cNvPr>
          <p:cNvCxnSpPr>
            <a:cxnSpLocks/>
            <a:stCxn id="293" idx="2"/>
          </p:cNvCxnSpPr>
          <p:nvPr/>
        </p:nvCxnSpPr>
        <p:spPr>
          <a:xfrm flipV="1">
            <a:off x="6909503" y="4071028"/>
            <a:ext cx="1930130" cy="530519"/>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직선 연결선 192">
            <a:extLst>
              <a:ext uri="{FF2B5EF4-FFF2-40B4-BE49-F238E27FC236}">
                <a16:creationId xmlns="" xmlns:a16="http://schemas.microsoft.com/office/drawing/2014/main" id="{C2B24F2A-2EFD-4E98-BE19-EB743E301A8D}"/>
              </a:ext>
            </a:extLst>
          </p:cNvPr>
          <p:cNvCxnSpPr>
            <a:cxnSpLocks/>
            <a:stCxn id="293" idx="2"/>
          </p:cNvCxnSpPr>
          <p:nvPr/>
        </p:nvCxnSpPr>
        <p:spPr>
          <a:xfrm>
            <a:off x="6909507" y="4601547"/>
            <a:ext cx="1334686" cy="61103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직선 연결선 192">
            <a:extLst>
              <a:ext uri="{FF2B5EF4-FFF2-40B4-BE49-F238E27FC236}">
                <a16:creationId xmlns="" xmlns:a16="http://schemas.microsoft.com/office/drawing/2014/main" id="{C2B24F2A-2EFD-4E98-BE19-EB743E301A8D}"/>
              </a:ext>
            </a:extLst>
          </p:cNvPr>
          <p:cNvCxnSpPr>
            <a:cxnSpLocks/>
            <a:stCxn id="293" idx="2"/>
            <a:endCxn id="321" idx="0"/>
          </p:cNvCxnSpPr>
          <p:nvPr/>
        </p:nvCxnSpPr>
        <p:spPr>
          <a:xfrm>
            <a:off x="6909504" y="4601555"/>
            <a:ext cx="1091270" cy="819821"/>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직선 연결선 192">
            <a:extLst>
              <a:ext uri="{FF2B5EF4-FFF2-40B4-BE49-F238E27FC236}">
                <a16:creationId xmlns="" xmlns:a16="http://schemas.microsoft.com/office/drawing/2014/main" id="{C2B24F2A-2EFD-4E98-BE19-EB743E301A8D}"/>
              </a:ext>
            </a:extLst>
          </p:cNvPr>
          <p:cNvCxnSpPr>
            <a:cxnSpLocks/>
            <a:stCxn id="293" idx="2"/>
            <a:endCxn id="318" idx="0"/>
          </p:cNvCxnSpPr>
          <p:nvPr/>
        </p:nvCxnSpPr>
        <p:spPr>
          <a:xfrm>
            <a:off x="6909504" y="4601547"/>
            <a:ext cx="573666" cy="101580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직선 연결선 192">
            <a:extLst>
              <a:ext uri="{FF2B5EF4-FFF2-40B4-BE49-F238E27FC236}">
                <a16:creationId xmlns="" xmlns:a16="http://schemas.microsoft.com/office/drawing/2014/main" id="{C2B24F2A-2EFD-4E98-BE19-EB743E301A8D}"/>
              </a:ext>
            </a:extLst>
          </p:cNvPr>
          <p:cNvCxnSpPr>
            <a:cxnSpLocks/>
            <a:stCxn id="293" idx="2"/>
            <a:endCxn id="307" idx="0"/>
          </p:cNvCxnSpPr>
          <p:nvPr/>
        </p:nvCxnSpPr>
        <p:spPr>
          <a:xfrm>
            <a:off x="6909505" y="4601555"/>
            <a:ext cx="86134" cy="98609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직선 연결선 192">
            <a:extLst>
              <a:ext uri="{FF2B5EF4-FFF2-40B4-BE49-F238E27FC236}">
                <a16:creationId xmlns="" xmlns:a16="http://schemas.microsoft.com/office/drawing/2014/main" id="{C2B24F2A-2EFD-4E98-BE19-EB743E301A8D}"/>
              </a:ext>
            </a:extLst>
          </p:cNvPr>
          <p:cNvCxnSpPr>
            <a:cxnSpLocks/>
            <a:stCxn id="293" idx="1"/>
            <a:endCxn id="284" idx="0"/>
          </p:cNvCxnSpPr>
          <p:nvPr/>
        </p:nvCxnSpPr>
        <p:spPr>
          <a:xfrm flipH="1">
            <a:off x="6312721" y="4464943"/>
            <a:ext cx="445550" cy="85751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직선 연결선 192">
            <a:extLst>
              <a:ext uri="{FF2B5EF4-FFF2-40B4-BE49-F238E27FC236}">
                <a16:creationId xmlns="" xmlns:a16="http://schemas.microsoft.com/office/drawing/2014/main" id="{C2B24F2A-2EFD-4E98-BE19-EB743E301A8D}"/>
              </a:ext>
            </a:extLst>
          </p:cNvPr>
          <p:cNvCxnSpPr>
            <a:cxnSpLocks/>
            <a:endCxn id="264" idx="3"/>
          </p:cNvCxnSpPr>
          <p:nvPr/>
        </p:nvCxnSpPr>
        <p:spPr>
          <a:xfrm flipH="1" flipV="1">
            <a:off x="5658415" y="3928991"/>
            <a:ext cx="1263503" cy="10280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직선 연결선 192">
            <a:extLst>
              <a:ext uri="{FF2B5EF4-FFF2-40B4-BE49-F238E27FC236}">
                <a16:creationId xmlns="" xmlns:a16="http://schemas.microsoft.com/office/drawing/2014/main" id="{C2B24F2A-2EFD-4E98-BE19-EB743E301A8D}"/>
              </a:ext>
            </a:extLst>
          </p:cNvPr>
          <p:cNvCxnSpPr>
            <a:cxnSpLocks/>
            <a:stCxn id="170" idx="1"/>
            <a:endCxn id="342" idx="3"/>
          </p:cNvCxnSpPr>
          <p:nvPr/>
        </p:nvCxnSpPr>
        <p:spPr>
          <a:xfrm flipH="1" flipV="1">
            <a:off x="5765224" y="3390695"/>
            <a:ext cx="1035455" cy="63327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294967295"/>
          </p:nvPr>
        </p:nvSpPr>
        <p:spPr>
          <a:xfrm>
            <a:off x="8608358" y="6356360"/>
            <a:ext cx="2742486" cy="365125"/>
          </a:xfrm>
          <a:prstGeom prst="rect">
            <a:avLst/>
          </a:prstGeom>
        </p:spPr>
        <p:txBody>
          <a:bodyPr/>
          <a:lstStyle/>
          <a:p>
            <a:pPr marL="0" marR="0" lvl="0" indent="0" algn="r" defTabSz="685783" rtl="0" eaLnBrk="1" fontAlgn="auto" latinLnBrk="1" hangingPunct="1">
              <a:lnSpc>
                <a:spcPct val="100000"/>
              </a:lnSpc>
              <a:spcBef>
                <a:spcPts val="0"/>
              </a:spcBef>
              <a:spcAft>
                <a:spcPts val="0"/>
              </a:spcAft>
              <a:buClrTx/>
              <a:buSzTx/>
              <a:buFontTx/>
              <a:buNone/>
              <a:tabLst/>
              <a:defRPr/>
            </a:pPr>
            <a:fld id="{7AEF8546-B60E-4F54-94E3-7D5656028A4A}" type="slidenum">
              <a:rPr kumimoji="0" lang="ko-KR" altLang="en-US" sz="900" b="0" i="0" u="none" strike="noStrike" kern="1200" cap="none" spc="0" normalizeH="0" baseline="0" noProof="0">
                <a:ln>
                  <a:noFill/>
                </a:ln>
                <a:solidFill>
                  <a:prstClr val="black">
                    <a:tint val="75000"/>
                  </a:prstClr>
                </a:solidFill>
                <a:effectLst/>
                <a:uLnTx/>
                <a:uFillTx/>
                <a:latin typeface="맑은 고딕"/>
                <a:ea typeface="맑은 고딕" panose="020B0503020000020004" pitchFamily="34" charset="-127"/>
                <a:cs typeface="+mn-cs"/>
              </a:rPr>
              <a:pPr marL="0" marR="0" lvl="0" indent="0" algn="r" defTabSz="685783" rtl="0" eaLnBrk="1" fontAlgn="auto" latinLnBrk="1" hangingPunct="1">
                <a:lnSpc>
                  <a:spcPct val="100000"/>
                </a:lnSpc>
                <a:spcBef>
                  <a:spcPts val="0"/>
                </a:spcBef>
                <a:spcAft>
                  <a:spcPts val="0"/>
                </a:spcAft>
                <a:buClrTx/>
                <a:buSzTx/>
                <a:buFontTx/>
                <a:buNone/>
                <a:tabLst/>
                <a:defRPr/>
              </a:pPr>
              <a:t>9</a:t>
            </a:fld>
            <a:endParaRPr kumimoji="0" lang="ko-KR" altLang="en-US" sz="900" b="0" i="0" u="none" strike="noStrike" kern="1200" cap="none" spc="0" normalizeH="0" baseline="0" noProof="0">
              <a:ln>
                <a:noFill/>
              </a:ln>
              <a:solidFill>
                <a:prstClr val="black">
                  <a:tint val="75000"/>
                </a:prstClr>
              </a:solidFill>
              <a:effectLst/>
              <a:uLnTx/>
              <a:uFillTx/>
              <a:latin typeface="맑은 고딕"/>
              <a:ea typeface="맑은 고딕" panose="020B0503020000020004" pitchFamily="34" charset="-127"/>
              <a:cs typeface="+mn-cs"/>
            </a:endParaRPr>
          </a:p>
        </p:txBody>
      </p:sp>
      <p:sp>
        <p:nvSpPr>
          <p:cNvPr id="187" name="TextBox 186"/>
          <p:cNvSpPr txBox="1"/>
          <p:nvPr/>
        </p:nvSpPr>
        <p:spPr>
          <a:xfrm>
            <a:off x="9263089" y="3897184"/>
            <a:ext cx="646115"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GIST-1</a:t>
            </a:r>
          </a:p>
        </p:txBody>
      </p:sp>
      <p:sp>
        <p:nvSpPr>
          <p:cNvPr id="192" name="TextBox 191"/>
          <p:cNvSpPr txBox="1"/>
          <p:nvPr/>
        </p:nvSpPr>
        <p:spPr>
          <a:xfrm>
            <a:off x="9191809" y="4393434"/>
            <a:ext cx="528289"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GIST-2</a:t>
            </a:r>
          </a:p>
        </p:txBody>
      </p:sp>
      <p:sp>
        <p:nvSpPr>
          <p:cNvPr id="195" name="TextBox 194"/>
          <p:cNvSpPr txBox="1"/>
          <p:nvPr/>
        </p:nvSpPr>
        <p:spPr>
          <a:xfrm>
            <a:off x="9040863" y="4860964"/>
            <a:ext cx="467203"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UM-1</a:t>
            </a:r>
          </a:p>
        </p:txBody>
      </p:sp>
      <p:sp>
        <p:nvSpPr>
          <p:cNvPr id="208" name="TextBox 207"/>
          <p:cNvSpPr txBox="1"/>
          <p:nvPr/>
        </p:nvSpPr>
        <p:spPr>
          <a:xfrm>
            <a:off x="8553673" y="5378840"/>
            <a:ext cx="461996"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UM-2</a:t>
            </a:r>
          </a:p>
        </p:txBody>
      </p:sp>
      <p:sp>
        <p:nvSpPr>
          <p:cNvPr id="213" name="TextBox 212"/>
          <p:cNvSpPr txBox="1"/>
          <p:nvPr/>
        </p:nvSpPr>
        <p:spPr>
          <a:xfrm>
            <a:off x="7483170" y="5970950"/>
            <a:ext cx="564498"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CHULA</a:t>
            </a:r>
          </a:p>
        </p:txBody>
      </p:sp>
      <p:sp>
        <p:nvSpPr>
          <p:cNvPr id="214" name="TextBox 213"/>
          <p:cNvSpPr txBox="1"/>
          <p:nvPr/>
        </p:nvSpPr>
        <p:spPr>
          <a:xfrm>
            <a:off x="8073255" y="5716805"/>
            <a:ext cx="653249"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MONASH</a:t>
            </a:r>
          </a:p>
        </p:txBody>
      </p:sp>
      <p:sp>
        <p:nvSpPr>
          <p:cNvPr id="216" name="TextBox 215"/>
          <p:cNvSpPr txBox="1"/>
          <p:nvPr/>
        </p:nvSpPr>
        <p:spPr>
          <a:xfrm>
            <a:off x="6857713" y="5970168"/>
            <a:ext cx="346850" cy="21544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맑은 고딕"/>
                <a:ea typeface="+mn-ea"/>
                <a:cs typeface="+mn-cs"/>
              </a:rPr>
              <a:t>ITB</a:t>
            </a:r>
          </a:p>
        </p:txBody>
      </p:sp>
      <p:sp>
        <p:nvSpPr>
          <p:cNvPr id="217" name="TextBox 216"/>
          <p:cNvSpPr txBox="1"/>
          <p:nvPr/>
        </p:nvSpPr>
        <p:spPr>
          <a:xfrm>
            <a:off x="4721098" y="3896008"/>
            <a:ext cx="659155" cy="2308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맑은 고딕"/>
                <a:ea typeface="+mn-ea"/>
                <a:cs typeface="+mn-cs"/>
              </a:rPr>
              <a:t>UCSM-1</a:t>
            </a:r>
          </a:p>
        </p:txBody>
      </p:sp>
      <p:sp>
        <p:nvSpPr>
          <p:cNvPr id="219" name="TextBox 218"/>
          <p:cNvSpPr txBox="1"/>
          <p:nvPr/>
        </p:nvSpPr>
        <p:spPr>
          <a:xfrm>
            <a:off x="4817634" y="3257362"/>
            <a:ext cx="679744" cy="2308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맑은 고딕"/>
                <a:ea typeface="+mn-ea"/>
                <a:cs typeface="+mn-cs"/>
              </a:rPr>
              <a:t>UCSY-1</a:t>
            </a:r>
          </a:p>
        </p:txBody>
      </p:sp>
      <p:sp>
        <p:nvSpPr>
          <p:cNvPr id="223" name="TextBox 222"/>
          <p:cNvSpPr txBox="1"/>
          <p:nvPr/>
        </p:nvSpPr>
        <p:spPr>
          <a:xfrm>
            <a:off x="5820112" y="5590242"/>
            <a:ext cx="486780" cy="2308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맑은 고딕"/>
                <a:ea typeface="+mn-ea"/>
                <a:cs typeface="+mn-cs"/>
              </a:rPr>
              <a:t>ITC</a:t>
            </a:r>
          </a:p>
        </p:txBody>
      </p:sp>
      <p:sp>
        <p:nvSpPr>
          <p:cNvPr id="224" name="TextBox 223"/>
          <p:cNvSpPr txBox="1"/>
          <p:nvPr/>
        </p:nvSpPr>
        <p:spPr>
          <a:xfrm>
            <a:off x="5222185" y="5075674"/>
            <a:ext cx="486780" cy="2308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맑은 고딕"/>
                <a:ea typeface="+mn-ea"/>
                <a:cs typeface="+mn-cs"/>
              </a:rPr>
              <a:t>VNU</a:t>
            </a:r>
          </a:p>
        </p:txBody>
      </p:sp>
      <p:sp>
        <p:nvSpPr>
          <p:cNvPr id="260" name="TextBox 259"/>
          <p:cNvSpPr txBox="1"/>
          <p:nvPr/>
        </p:nvSpPr>
        <p:spPr>
          <a:xfrm>
            <a:off x="4921179" y="4441406"/>
            <a:ext cx="437734" cy="2308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맑은 고딕"/>
                <a:ea typeface="+mn-ea"/>
                <a:cs typeface="+mn-cs"/>
              </a:rPr>
              <a:t>PTIT</a:t>
            </a:r>
          </a:p>
        </p:txBody>
      </p:sp>
      <p:pic>
        <p:nvPicPr>
          <p:cNvPr id="147" name="Picture 2" descr="C:\Users\Muhammad\Desktop\Haneda airport tower.jpg"/>
          <p:cNvPicPr>
            <a:picLocks noChangeAspect="1" noChangeArrowheads="1"/>
          </p:cNvPicPr>
          <p:nvPr/>
        </p:nvPicPr>
        <p:blipFill rotWithShape="1">
          <a:blip r:embed="rId9" cstate="print">
            <a:duotone>
              <a:schemeClr val="accent6">
                <a:shade val="45000"/>
                <a:satMod val="135000"/>
              </a:schemeClr>
              <a:prstClr val="white"/>
            </a:duotone>
            <a:extLst>
              <a:ext uri="{28A0092B-C50C-407E-A947-70E740481C1C}">
                <a14:useLocalDpi xmlns="" xmlns:a14="http://schemas.microsoft.com/office/drawing/2010/main" val="0"/>
              </a:ext>
            </a:extLst>
          </a:blip>
          <a:srcRect l="27996" t="11033" r="29069" b="28417"/>
          <a:stretch/>
        </p:blipFill>
        <p:spPr bwMode="auto">
          <a:xfrm>
            <a:off x="1513152" y="1693669"/>
            <a:ext cx="513963" cy="718314"/>
          </a:xfrm>
          <a:prstGeom prst="rect">
            <a:avLst/>
          </a:prstGeom>
          <a:noFill/>
          <a:extLst>
            <a:ext uri="{909E8E84-426E-40DD-AFC4-6F175D3DCCD1}">
              <a14:hiddenFill xmlns="" xmlns:a14="http://schemas.microsoft.com/office/drawing/2010/main">
                <a:solidFill>
                  <a:srgbClr val="FFFFFF"/>
                </a:solidFill>
              </a14:hiddenFill>
            </a:ext>
          </a:extLst>
        </p:spPr>
      </p:pic>
      <p:sp>
        <p:nvSpPr>
          <p:cNvPr id="143" name="TextBox 144"/>
          <p:cNvSpPr txBox="1"/>
          <p:nvPr/>
        </p:nvSpPr>
        <p:spPr>
          <a:xfrm>
            <a:off x="9215132" y="3200407"/>
            <a:ext cx="922432" cy="194925"/>
          </a:xfrm>
          <a:prstGeom prst="rect">
            <a:avLst/>
          </a:prstGeom>
          <a:noFill/>
        </p:spPr>
        <p:txBody>
          <a:bodyPr wrap="none" rtlCol="0">
            <a:spAutoFit/>
          </a:bodyPr>
          <a:lstStyle>
            <a:defPPr>
              <a:defRPr lang="en-US"/>
            </a:defPPr>
            <a:lvl1pPr algn="ctr">
              <a:lnSpc>
                <a:spcPts val="1600"/>
              </a:lnSpc>
              <a:defRPr sz="1600">
                <a:solidFill>
                  <a:schemeClr val="bg1"/>
                </a:solidFill>
              </a:defRPr>
            </a:lvl1pPr>
          </a:lstStyle>
          <a:p>
            <a:pPr defTabSz="685800">
              <a:lnSpc>
                <a:spcPts val="750"/>
              </a:lnSpc>
              <a:defRPr/>
            </a:pPr>
            <a:r>
              <a:rPr lang="en-US" sz="1350" dirty="0" err="1">
                <a:solidFill>
                  <a:srgbClr val="0070C0"/>
                </a:solidFill>
                <a:latin typeface="Calibri" panose="020F0502020204030204"/>
              </a:rPr>
              <a:t>IoT</a:t>
            </a:r>
            <a:r>
              <a:rPr lang="en-US" sz="1350" dirty="0">
                <a:solidFill>
                  <a:srgbClr val="0070C0"/>
                </a:solidFill>
                <a:latin typeface="Calibri" panose="020F0502020204030204"/>
              </a:rPr>
              <a:t> Things</a:t>
            </a:r>
          </a:p>
        </p:txBody>
      </p:sp>
      <p:grpSp>
        <p:nvGrpSpPr>
          <p:cNvPr id="24" name="그룹 195"/>
          <p:cNvGrpSpPr/>
          <p:nvPr/>
        </p:nvGrpSpPr>
        <p:grpSpPr>
          <a:xfrm>
            <a:off x="10218346" y="5410202"/>
            <a:ext cx="1771548" cy="1269578"/>
            <a:chOff x="-2221773" y="3688097"/>
            <a:chExt cx="2254714" cy="1396898"/>
          </a:xfrm>
        </p:grpSpPr>
        <p:sp>
          <p:nvSpPr>
            <p:cNvPr id="145" name="TextBox 188"/>
            <p:cNvSpPr txBox="1"/>
            <p:nvPr/>
          </p:nvSpPr>
          <p:spPr>
            <a:xfrm>
              <a:off x="-2221773" y="3688097"/>
              <a:ext cx="2254714" cy="1396898"/>
            </a:xfrm>
            <a:prstGeom prst="rect">
              <a:avLst/>
            </a:prstGeom>
            <a:noFill/>
          </p:spPr>
          <p:txBody>
            <a:bodyPr wrap="square" rtlCol="0">
              <a:spAutoFit/>
            </a:bodyPr>
            <a:lstStyle/>
            <a:p>
              <a:pPr algn="ctr" defTabSz="685800" latinLnBrk="1">
                <a:defRPr/>
              </a:pPr>
              <a:r>
                <a:rPr lang="en-US" altLang="ko-KR" sz="1200" dirty="0">
                  <a:solidFill>
                    <a:srgbClr val="0070C0"/>
                  </a:solidFill>
                  <a:latin typeface="Calibri" panose="020F0502020204030204"/>
                  <a:ea typeface="맑은 고딕" panose="020B0503020000020004" pitchFamily="50" charset="-127"/>
                </a:rPr>
                <a:t>Playground Inter-Connect </a:t>
              </a:r>
            </a:p>
            <a:p>
              <a:pPr algn="ctr" defTabSz="685800" latinLnBrk="1">
                <a:defRPr/>
              </a:pPr>
              <a:r>
                <a:rPr lang="en-US" altLang="ko-KR" sz="1200" dirty="0">
                  <a:solidFill>
                    <a:srgbClr val="0070C0"/>
                  </a:solidFill>
                  <a:latin typeface="Calibri" panose="020F0502020204030204"/>
                  <a:ea typeface="맑은 고딕" panose="020B0503020000020004" pitchFamily="50" charset="-127"/>
                </a:rPr>
                <a:t>Interfaces</a:t>
              </a:r>
            </a:p>
            <a:p>
              <a:pPr defTabSz="685800" latinLnBrk="1">
                <a:defRPr/>
              </a:pPr>
              <a:r>
                <a:rPr lang="en-US" altLang="ko-KR" sz="1050" dirty="0" smtClean="0">
                  <a:solidFill>
                    <a:prstClr val="black"/>
                  </a:solidFill>
                  <a:latin typeface="Calibri" panose="020F0502020204030204"/>
                  <a:ea typeface="맑은 고딕" panose="020B0503020000020004" pitchFamily="50" charset="-127"/>
                </a:rPr>
                <a:t>P/</a:t>
              </a:r>
              <a:r>
                <a:rPr lang="en-US" altLang="ko-KR" sz="1050" dirty="0" err="1" smtClean="0">
                  <a:solidFill>
                    <a:prstClr val="black"/>
                  </a:solidFill>
                  <a:latin typeface="Calibri" panose="020F0502020204030204"/>
                  <a:ea typeface="맑은 고딕" panose="020B0503020000020004" pitchFamily="50" charset="-127"/>
                </a:rPr>
                <a:t>Ma+C+D</a:t>
              </a:r>
              <a:endParaRPr lang="en-US" altLang="ko-KR" sz="1050" dirty="0">
                <a:solidFill>
                  <a:prstClr val="black"/>
                </a:solidFill>
                <a:latin typeface="Calibri" panose="020F0502020204030204"/>
                <a:ea typeface="맑은 고딕" panose="020B0503020000020004" pitchFamily="50" charset="-127"/>
              </a:endParaRPr>
            </a:p>
            <a:p>
              <a:pPr defTabSz="685800" latinLnBrk="1">
                <a:defRPr/>
              </a:pPr>
              <a:r>
                <a:rPr lang="en-US" altLang="ko-KR" sz="1050" dirty="0" smtClean="0">
                  <a:solidFill>
                    <a:prstClr val="black"/>
                  </a:solidFill>
                  <a:latin typeface="Calibri" panose="020F0502020204030204"/>
                  <a:ea typeface="맑은 고딕" panose="020B0503020000020004" pitchFamily="50" charset="-127"/>
                </a:rPr>
                <a:t>P/</a:t>
              </a:r>
              <a:r>
                <a:rPr lang="en-US" altLang="ko-KR" sz="1050" dirty="0" err="1" smtClean="0">
                  <a:solidFill>
                    <a:prstClr val="black"/>
                  </a:solidFill>
                  <a:latin typeface="Calibri" panose="020F0502020204030204"/>
                  <a:ea typeface="맑은 고딕" panose="020B0503020000020004" pitchFamily="50" charset="-127"/>
                </a:rPr>
                <a:t>Ma+C</a:t>
              </a:r>
              <a:endParaRPr lang="en-US" altLang="ko-KR" sz="1050" dirty="0">
                <a:solidFill>
                  <a:prstClr val="black"/>
                </a:solidFill>
                <a:latin typeface="Calibri" panose="020F0502020204030204"/>
                <a:ea typeface="맑은 고딕" panose="020B0503020000020004" pitchFamily="50" charset="-127"/>
              </a:endParaRPr>
            </a:p>
            <a:p>
              <a:pPr defTabSz="685800" latinLnBrk="1">
                <a:defRPr/>
              </a:pPr>
              <a:r>
                <a:rPr lang="en-US" altLang="ko-KR" sz="1050" dirty="0" smtClean="0">
                  <a:solidFill>
                    <a:prstClr val="black"/>
                  </a:solidFill>
                  <a:latin typeface="Calibri" panose="020F0502020204030204"/>
                  <a:ea typeface="맑은 고딕" panose="020B0503020000020004" pitchFamily="50" charset="-127"/>
                </a:rPr>
                <a:t>Data</a:t>
              </a:r>
              <a:endParaRPr lang="en-US" altLang="ko-KR" sz="1050" dirty="0">
                <a:solidFill>
                  <a:prstClr val="black"/>
                </a:solidFill>
                <a:latin typeface="Calibri" panose="020F0502020204030204"/>
                <a:ea typeface="맑은 고딕" panose="020B0503020000020004" pitchFamily="50" charset="-127"/>
              </a:endParaRPr>
            </a:p>
            <a:p>
              <a:pPr defTabSz="685800" latinLnBrk="1">
                <a:defRPr/>
              </a:pPr>
              <a:r>
                <a:rPr lang="en-US" altLang="ko-KR" sz="1050" dirty="0">
                  <a:solidFill>
                    <a:prstClr val="black"/>
                  </a:solidFill>
                  <a:latin typeface="Calibri" panose="020F0502020204030204"/>
                  <a:ea typeface="맑은 고딕" panose="020B0503020000020004" pitchFamily="50" charset="-127"/>
                </a:rPr>
                <a:t>TEIN </a:t>
              </a:r>
              <a:r>
                <a:rPr lang="en-US" altLang="ko-KR" sz="1050" dirty="0" smtClean="0">
                  <a:solidFill>
                    <a:prstClr val="black"/>
                  </a:solidFill>
                  <a:latin typeface="Calibri" panose="020F0502020204030204"/>
                  <a:ea typeface="맑은 고딕" panose="020B0503020000020004" pitchFamily="50" charset="-127"/>
                </a:rPr>
                <a:t>Trunk(P/</a:t>
              </a:r>
              <a:r>
                <a:rPr lang="en-US" altLang="ko-KR" sz="1050" dirty="0" err="1" smtClean="0">
                  <a:solidFill>
                    <a:prstClr val="black"/>
                  </a:solidFill>
                  <a:latin typeface="Calibri" panose="020F0502020204030204"/>
                  <a:ea typeface="맑은 고딕" panose="020B0503020000020004" pitchFamily="50" charset="-127"/>
                </a:rPr>
                <a:t>Ma+C</a:t>
              </a:r>
              <a:r>
                <a:rPr lang="en-US" altLang="ko-KR" sz="1050" dirty="0" smtClean="0">
                  <a:solidFill>
                    <a:prstClr val="black"/>
                  </a:solidFill>
                  <a:latin typeface="Calibri" panose="020F0502020204030204"/>
                  <a:ea typeface="맑은 고딕" panose="020B0503020000020004" pitchFamily="50" charset="-127"/>
                </a:rPr>
                <a:t>/D)</a:t>
              </a:r>
            </a:p>
            <a:p>
              <a:pPr defTabSz="685800" latinLnBrk="1">
                <a:defRPr/>
              </a:pPr>
              <a:r>
                <a:rPr lang="en-US" altLang="ko-KR" sz="1050" dirty="0">
                  <a:solidFill>
                    <a:prstClr val="black"/>
                  </a:solidFill>
                  <a:latin typeface="Calibri" panose="020F0502020204030204"/>
                  <a:ea typeface="맑은 고딕" panose="020B0503020000020004" pitchFamily="50" charset="-127"/>
                </a:rPr>
                <a:t>KOREN VLAN </a:t>
              </a:r>
              <a:r>
                <a:rPr lang="en-US" altLang="ko-KR" sz="1050" dirty="0" smtClean="0">
                  <a:solidFill>
                    <a:prstClr val="black"/>
                  </a:solidFill>
                  <a:latin typeface="Calibri" panose="020F0502020204030204"/>
                  <a:ea typeface="맑은 고딕" panose="020B0503020000020004" pitchFamily="50" charset="-127"/>
                </a:rPr>
                <a:t>Trunk</a:t>
              </a:r>
              <a:endParaRPr lang="en-US" altLang="ko-KR" sz="1050" dirty="0">
                <a:solidFill>
                  <a:prstClr val="black"/>
                </a:solidFill>
                <a:latin typeface="Calibri" panose="020F0502020204030204"/>
                <a:ea typeface="맑은 고딕" panose="020B0503020000020004" pitchFamily="50" charset="-127"/>
              </a:endParaRPr>
            </a:p>
          </p:txBody>
        </p:sp>
        <p:cxnSp>
          <p:nvCxnSpPr>
            <p:cNvPr id="146" name="직선 연결선 189">
              <a:extLst>
                <a:ext uri="{FF2B5EF4-FFF2-40B4-BE49-F238E27FC236}">
                  <a16:creationId xmlns="" xmlns:a16="http://schemas.microsoft.com/office/drawing/2014/main" id="{498D5693-AC9D-47FA-B1AE-F143FD3B33B1}"/>
                </a:ext>
              </a:extLst>
            </p:cNvPr>
            <p:cNvCxnSpPr>
              <a:cxnSpLocks/>
            </p:cNvCxnSpPr>
            <p:nvPr/>
          </p:nvCxnSpPr>
          <p:spPr>
            <a:xfrm flipH="1">
              <a:off x="-526313" y="4952030"/>
              <a:ext cx="50405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직선 연결선 190">
              <a:extLst>
                <a:ext uri="{FF2B5EF4-FFF2-40B4-BE49-F238E27FC236}">
                  <a16:creationId xmlns="" xmlns:a16="http://schemas.microsoft.com/office/drawing/2014/main" id="{244A2538-9025-45D7-85A8-8FC25CBAF1FB}"/>
                </a:ext>
              </a:extLst>
            </p:cNvPr>
            <p:cNvCxnSpPr>
              <a:cxnSpLocks/>
            </p:cNvCxnSpPr>
            <p:nvPr/>
          </p:nvCxnSpPr>
          <p:spPr>
            <a:xfrm>
              <a:off x="-537530" y="4608644"/>
              <a:ext cx="475641"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91">
              <a:extLst>
                <a:ext uri="{FF2B5EF4-FFF2-40B4-BE49-F238E27FC236}">
                  <a16:creationId xmlns="" xmlns:a16="http://schemas.microsoft.com/office/drawing/2014/main" id="{F405BBC2-CADF-4701-A70C-0AD840103E9C}"/>
                </a:ext>
              </a:extLst>
            </p:cNvPr>
            <p:cNvCxnSpPr>
              <a:cxnSpLocks/>
            </p:cNvCxnSpPr>
            <p:nvPr/>
          </p:nvCxnSpPr>
          <p:spPr>
            <a:xfrm>
              <a:off x="-537530" y="4443777"/>
              <a:ext cx="475641"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0" name="직선 연결선 192">
              <a:extLst>
                <a:ext uri="{FF2B5EF4-FFF2-40B4-BE49-F238E27FC236}">
                  <a16:creationId xmlns="" xmlns:a16="http://schemas.microsoft.com/office/drawing/2014/main" id="{C2B24F2A-2EFD-4E98-BE19-EB743E301A8D}"/>
                </a:ext>
              </a:extLst>
            </p:cNvPr>
            <p:cNvCxnSpPr>
              <a:cxnSpLocks/>
            </p:cNvCxnSpPr>
            <p:nvPr/>
          </p:nvCxnSpPr>
          <p:spPr>
            <a:xfrm>
              <a:off x="-537530" y="4257145"/>
              <a:ext cx="47564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1" name="직선 연결선 190">
              <a:extLst>
                <a:ext uri="{FF2B5EF4-FFF2-40B4-BE49-F238E27FC236}">
                  <a16:creationId xmlns="" xmlns:a16="http://schemas.microsoft.com/office/drawing/2014/main" id="{244A2538-9025-45D7-85A8-8FC25CBAF1FB}"/>
                </a:ext>
              </a:extLst>
            </p:cNvPr>
            <p:cNvCxnSpPr>
              <a:cxnSpLocks/>
            </p:cNvCxnSpPr>
            <p:nvPr/>
          </p:nvCxnSpPr>
          <p:spPr>
            <a:xfrm>
              <a:off x="-526313" y="4770682"/>
              <a:ext cx="47564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3" name="TextBox 152"/>
          <p:cNvSpPr txBox="1"/>
          <p:nvPr/>
        </p:nvSpPr>
        <p:spPr>
          <a:xfrm>
            <a:off x="6705369" y="6324600"/>
            <a:ext cx="1504477" cy="184666"/>
          </a:xfrm>
          <a:prstGeom prst="rect">
            <a:avLst/>
          </a:prstGeom>
          <a:noFill/>
        </p:spPr>
        <p:txBody>
          <a:bodyPr wrap="square" lIns="0" tIns="0" rIns="0" bIns="0" rtlCol="0">
            <a:spAutoFit/>
          </a:bodyPr>
          <a:lstStyle/>
          <a:p>
            <a:pPr algn="ctr" defTabSz="685800" latinLnBrk="1">
              <a:defRPr/>
            </a:pPr>
            <a:r>
              <a:rPr lang="en-US" altLang="ko-KR" sz="1200" b="1" dirty="0">
                <a:solidFill>
                  <a:srgbClr val="FF0000"/>
                </a:solidFill>
                <a:latin typeface="맑은 고딕" panose="020F0502020204030204"/>
                <a:ea typeface="맑은 고딕" panose="020B0503020000020004" pitchFamily="34" charset="-127"/>
              </a:rPr>
              <a:t>International Sites</a:t>
            </a:r>
            <a:endParaRPr lang="ko-KR" altLang="en-US" sz="1200" b="1" dirty="0">
              <a:solidFill>
                <a:srgbClr val="0070C0"/>
              </a:solidFill>
              <a:latin typeface="맑은 고딕" panose="020F0502020204030204"/>
              <a:ea typeface="맑은 고딕" panose="020B0503020000020004" pitchFamily="34" charset="-127"/>
            </a:endParaRPr>
          </a:p>
        </p:txBody>
      </p:sp>
      <p:sp>
        <p:nvSpPr>
          <p:cNvPr id="154" name="TextBox 24"/>
          <p:cNvSpPr txBox="1"/>
          <p:nvPr/>
        </p:nvSpPr>
        <p:spPr>
          <a:xfrm>
            <a:off x="4261555" y="1371603"/>
            <a:ext cx="1572488" cy="923330"/>
          </a:xfrm>
          <a:prstGeom prst="rect">
            <a:avLst/>
          </a:prstGeom>
          <a:solidFill>
            <a:srgbClr val="FFFFFF">
              <a:alpha val="50196"/>
            </a:srgbClr>
          </a:solidFill>
        </p:spPr>
        <p:txBody>
          <a:bodyPr wrap="square" rtlCol="0">
            <a:spAutoFit/>
          </a:bodyPr>
          <a:lstStyle/>
          <a:p>
            <a:pPr algn="ctr" defTabSz="685800">
              <a:defRPr/>
            </a:pPr>
            <a:r>
              <a:rPr lang="en-US" sz="1350" b="1" dirty="0">
                <a:solidFill>
                  <a:srgbClr val="FF0000"/>
                </a:solidFill>
                <a:latin typeface="Arial Narrow" panose="020B0606020202030204" pitchFamily="34" charset="0"/>
              </a:rPr>
              <a:t>Converged </a:t>
            </a:r>
            <a:r>
              <a:rPr lang="en-US" sz="1350" b="1" dirty="0">
                <a:solidFill>
                  <a:srgbClr val="0070C0"/>
                </a:solidFill>
                <a:latin typeface="Arial Narrow" panose="020B0606020202030204" pitchFamily="34" charset="0"/>
              </a:rPr>
              <a:t>SmartX</a:t>
            </a:r>
          </a:p>
          <a:p>
            <a:pPr algn="ctr" defTabSz="685800">
              <a:defRPr/>
            </a:pPr>
            <a:r>
              <a:rPr lang="en-US" sz="1350" b="1" dirty="0">
                <a:solidFill>
                  <a:srgbClr val="0070C0"/>
                </a:solidFill>
                <a:latin typeface="Arial Narrow" panose="020B0606020202030204" pitchFamily="34" charset="0"/>
              </a:rPr>
              <a:t>Playground Tower </a:t>
            </a:r>
          </a:p>
          <a:p>
            <a:pPr algn="ctr" defTabSz="685800">
              <a:defRPr/>
            </a:pPr>
            <a:r>
              <a:rPr lang="en-US" sz="1350" b="1" dirty="0">
                <a:solidFill>
                  <a:srgbClr val="0070C0"/>
                </a:solidFill>
                <a:latin typeface="Arial Narrow" panose="020B0606020202030204" pitchFamily="34" charset="0"/>
              </a:rPr>
              <a:t>with Platform Centers/Controllers</a:t>
            </a:r>
          </a:p>
        </p:txBody>
      </p:sp>
      <p:sp>
        <p:nvSpPr>
          <p:cNvPr id="142" name="Rectangle 141"/>
          <p:cNvSpPr/>
          <p:nvPr/>
        </p:nvSpPr>
        <p:spPr>
          <a:xfrm>
            <a:off x="150812" y="4724400"/>
            <a:ext cx="4907113" cy="1477328"/>
          </a:xfrm>
          <a:prstGeom prst="rect">
            <a:avLst/>
          </a:prstGeom>
        </p:spPr>
        <p:txBody>
          <a:bodyPr wrap="none">
            <a:spAutoFit/>
          </a:bodyPr>
          <a:lstStyle/>
          <a:p>
            <a:pPr>
              <a:buFont typeface="Arial" pitchFamily="34" charset="0"/>
              <a:buChar char="•"/>
            </a:pPr>
            <a:r>
              <a:rPr lang="en-US" dirty="0" smtClean="0">
                <a:solidFill>
                  <a:srgbClr val="0070C0"/>
                </a:solidFill>
                <a:latin typeface="Times New Roman" pitchFamily="18" charset="0"/>
                <a:cs typeface="Times New Roman" pitchFamily="18" charset="0"/>
              </a:rPr>
              <a:t> 14 </a:t>
            </a:r>
            <a:r>
              <a:rPr lang="en-US" dirty="0" err="1" smtClean="0">
                <a:solidFill>
                  <a:srgbClr val="0070C0"/>
                </a:solidFill>
                <a:latin typeface="Times New Roman" pitchFamily="18" charset="0"/>
                <a:cs typeface="Times New Roman" pitchFamily="18" charset="0"/>
              </a:rPr>
              <a:t>SmartX</a:t>
            </a:r>
            <a:r>
              <a:rPr lang="en-US" dirty="0" smtClean="0">
                <a:solidFill>
                  <a:srgbClr val="0070C0"/>
                </a:solidFill>
                <a:latin typeface="Times New Roman" pitchFamily="18" charset="0"/>
                <a:cs typeface="Times New Roman" pitchFamily="18" charset="0"/>
              </a:rPr>
              <a:t> </a:t>
            </a:r>
            <a:r>
              <a:rPr lang="en-US" dirty="0" err="1" smtClean="0">
                <a:solidFill>
                  <a:srgbClr val="0070C0"/>
                </a:solidFill>
                <a:latin typeface="Times New Roman" pitchFamily="18" charset="0"/>
                <a:cs typeface="Times New Roman" pitchFamily="18" charset="0"/>
              </a:rPr>
              <a:t>MicroBoxes</a:t>
            </a:r>
            <a:r>
              <a:rPr lang="en-US" dirty="0" smtClean="0">
                <a:solidFill>
                  <a:srgbClr val="0070C0"/>
                </a:solidFill>
                <a:latin typeface="Times New Roman" pitchFamily="18" charset="0"/>
                <a:cs typeface="Times New Roman" pitchFamily="18" charset="0"/>
              </a:rPr>
              <a:t> </a:t>
            </a:r>
          </a:p>
          <a:p>
            <a:pPr>
              <a:buFont typeface="Arial" pitchFamily="34" charset="0"/>
              <a:buChar char="•"/>
            </a:pPr>
            <a:r>
              <a:rPr lang="en-US" dirty="0" smtClean="0">
                <a:solidFill>
                  <a:srgbClr val="0070C0"/>
                </a:solidFill>
                <a:latin typeface="Times New Roman" pitchFamily="18" charset="0"/>
                <a:cs typeface="Times New Roman" pitchFamily="18" charset="0"/>
              </a:rPr>
              <a:t> Enable distributed cloud-native</a:t>
            </a:r>
          </a:p>
          <a:p>
            <a:r>
              <a:rPr lang="en-US" dirty="0" smtClean="0">
                <a:solidFill>
                  <a:srgbClr val="0070C0"/>
                </a:solidFill>
                <a:latin typeface="Times New Roman" pitchFamily="18" charset="0"/>
                <a:cs typeface="Times New Roman" pitchFamily="18" charset="0"/>
              </a:rPr>
              <a:t> (</a:t>
            </a:r>
            <a:r>
              <a:rPr lang="en-US" dirty="0" err="1" smtClean="0">
                <a:solidFill>
                  <a:srgbClr val="0070C0"/>
                </a:solidFill>
                <a:latin typeface="Times New Roman" pitchFamily="18" charset="0"/>
                <a:cs typeface="Times New Roman" pitchFamily="18" charset="0"/>
              </a:rPr>
              <a:t>Kubernetes</a:t>
            </a:r>
            <a:r>
              <a:rPr lang="en-US" dirty="0" smtClean="0">
                <a:solidFill>
                  <a:srgbClr val="0070C0"/>
                </a:solidFill>
                <a:latin typeface="Times New Roman" pitchFamily="18" charset="0"/>
                <a:cs typeface="Times New Roman" pitchFamily="18" charset="0"/>
              </a:rPr>
              <a:t>-orchestrated) playground </a:t>
            </a:r>
          </a:p>
          <a:p>
            <a:pPr>
              <a:buFont typeface="Arial" pitchFamily="34" charset="0"/>
              <a:buChar char="•"/>
            </a:pPr>
            <a:r>
              <a:rPr lang="en-US" dirty="0" smtClean="0">
                <a:solidFill>
                  <a:srgbClr val="0070C0"/>
                </a:solidFill>
                <a:latin typeface="Times New Roman" pitchFamily="18" charset="0"/>
                <a:cs typeface="Times New Roman" pitchFamily="18" charset="0"/>
              </a:rPr>
              <a:t> Visibility-enabled (i.e., monitored) and </a:t>
            </a:r>
          </a:p>
          <a:p>
            <a:pPr>
              <a:buFont typeface="Arial" pitchFamily="34" charset="0"/>
              <a:buChar char="•"/>
            </a:pPr>
            <a:r>
              <a:rPr lang="en-US" dirty="0" smtClean="0">
                <a:solidFill>
                  <a:srgbClr val="0070C0"/>
                </a:solidFill>
                <a:latin typeface="Times New Roman" pitchFamily="18" charset="0"/>
                <a:cs typeface="Times New Roman" pitchFamily="18" charset="0"/>
              </a:rPr>
              <a:t> Jointly operated by federated playground towers  </a:t>
            </a:r>
            <a:endParaRPr lang="en-US" dirty="0">
              <a:solidFill>
                <a:srgbClr val="0070C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2775499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heme3">
  <a:themeElements>
    <a:clrScheme name="1_spiro_whitebground 1">
      <a:dk1>
        <a:srgbClr val="000000"/>
      </a:dk1>
      <a:lt1>
        <a:srgbClr val="FFFFFF"/>
      </a:lt1>
      <a:dk2>
        <a:srgbClr val="808080"/>
      </a:dk2>
      <a:lt2>
        <a:srgbClr val="CCCCFF"/>
      </a:lt2>
      <a:accent1>
        <a:srgbClr val="7889FB"/>
      </a:accent1>
      <a:accent2>
        <a:srgbClr val="2DB6B3"/>
      </a:accent2>
      <a:accent3>
        <a:srgbClr val="FFFFFF"/>
      </a:accent3>
      <a:accent4>
        <a:srgbClr val="000000"/>
      </a:accent4>
      <a:accent5>
        <a:srgbClr val="BEC4FD"/>
      </a:accent5>
      <a:accent6>
        <a:srgbClr val="28A5A2"/>
      </a:accent6>
      <a:hlink>
        <a:srgbClr val="0909F9"/>
      </a:hlink>
      <a:folHlink>
        <a:srgbClr val="D18213"/>
      </a:folHlink>
    </a:clrScheme>
    <a:fontScheme name="1_spiro_whitebground">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spiro_whitebground 1">
        <a:dk1>
          <a:srgbClr val="000000"/>
        </a:dk1>
        <a:lt1>
          <a:srgbClr val="FFFFFF"/>
        </a:lt1>
        <a:dk2>
          <a:srgbClr val="808080"/>
        </a:dk2>
        <a:lt2>
          <a:srgbClr val="CCCCFF"/>
        </a:lt2>
        <a:accent1>
          <a:srgbClr val="7889FB"/>
        </a:accent1>
        <a:accent2>
          <a:srgbClr val="2DB6B3"/>
        </a:accent2>
        <a:accent3>
          <a:srgbClr val="FFFFFF"/>
        </a:accent3>
        <a:accent4>
          <a:srgbClr val="000000"/>
        </a:accent4>
        <a:accent5>
          <a:srgbClr val="BEC4FD"/>
        </a:accent5>
        <a:accent6>
          <a:srgbClr val="28A5A2"/>
        </a:accent6>
        <a:hlink>
          <a:srgbClr val="0909F9"/>
        </a:hlink>
        <a:folHlink>
          <a:srgbClr val="D182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ancom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ncom Office">
      <a:majorFont>
        <a:latin typeface="HCR Dotum"/>
        <a:ea typeface="HCR Dotum"/>
        <a:cs typeface=""/>
      </a:majorFont>
      <a:minorFont>
        <a:latin typeface="HCR Dotum"/>
        <a:ea typeface="HCR Dotum"/>
        <a:cs typeface=""/>
      </a:minorFont>
    </a:fontScheme>
    <a:fmtScheme name="Hancom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디자인 사용자 지정">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6_디자인 사용자 지정">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Theme3</Template>
  <TotalTime>2822</TotalTime>
  <Words>2809</Words>
  <Application>Microsoft Office PowerPoint</Application>
  <PresentationFormat>Custom</PresentationFormat>
  <Paragraphs>608</Paragraphs>
  <Slides>33</Slides>
  <Notes>11</Notes>
  <HiddenSlides>7</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39" baseType="lpstr">
      <vt:lpstr>Theme3</vt:lpstr>
      <vt:lpstr>Hancom Office</vt:lpstr>
      <vt:lpstr>5_디자인 사용자 지정</vt:lpstr>
      <vt:lpstr>1_Office Theme</vt:lpstr>
      <vt:lpstr>6_디자인 사용자 지정</vt:lpstr>
      <vt:lpstr>Image</vt:lpstr>
      <vt:lpstr>Maintaining SmartX Multi-View Operations for OF@TEIN+ Distributed Cloud-native Edge Boxes</vt:lpstr>
      <vt:lpstr>Slide 2</vt:lpstr>
      <vt:lpstr>Slide 3</vt:lpstr>
      <vt:lpstr>Cloud-Native Edge Boxes</vt:lpstr>
      <vt:lpstr>Cloud-native Computing</vt:lpstr>
      <vt:lpstr>SmartX Composable Playground with Boxes</vt:lpstr>
      <vt:lpstr>Connected DataLake &amp; Edge Clusters + Core Cloud</vt:lpstr>
      <vt:lpstr>OF@TEIN+ Playground</vt:lpstr>
      <vt:lpstr>Slide 9</vt:lpstr>
      <vt:lpstr>Slide 10</vt:lpstr>
      <vt:lpstr>Step 0: Objectives and Requirements</vt:lpstr>
      <vt:lpstr>Slide 12</vt:lpstr>
      <vt:lpstr>Slide 13</vt:lpstr>
      <vt:lpstr>Slide 14</vt:lpstr>
      <vt:lpstr>Step 1:Design and Implementation for Persistent Playground Operations</vt:lpstr>
      <vt:lpstr>Slide 16</vt:lpstr>
      <vt:lpstr>Slide 17</vt:lpstr>
      <vt:lpstr>Slide 18</vt:lpstr>
      <vt:lpstr>Slide 19</vt:lpstr>
      <vt:lpstr>Step 2: Maintaining Visualization for Persistent Playground Operations (Visibility) for Service Developers and Operators</vt:lpstr>
      <vt:lpstr>Slide 21</vt:lpstr>
      <vt:lpstr>Slide 22</vt:lpstr>
      <vt:lpstr>Slide 23</vt:lpstr>
      <vt:lpstr>Slide 24</vt:lpstr>
      <vt:lpstr>GitHub Repository</vt:lpstr>
      <vt:lpstr>Slide 26</vt:lpstr>
      <vt:lpstr>Helping Slides (not Part of Presentation)</vt:lpstr>
      <vt:lpstr>Slide 28</vt:lpstr>
      <vt:lpstr>Slide 29</vt:lpstr>
      <vt:lpstr>Slide 30</vt:lpstr>
      <vt:lpstr>Slide 31</vt:lpstr>
      <vt:lpstr>Slide 32</vt:lpstr>
      <vt:lpstr>Definitions: Resource-layer, Flow-layer &amp; Workload-layer Visibility</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Maintaining SmartX Multi-View Visibility  for OF@TEIN+ Distributed Cloud-native Edge Boxes</dc:title>
  <dc:creator>hp</dc:creator>
  <cp:lastModifiedBy>hp</cp:lastModifiedBy>
  <cp:revision>42</cp:revision>
  <dcterms:created xsi:type="dcterms:W3CDTF">2019-12-09T11:31:29Z</dcterms:created>
  <dcterms:modified xsi:type="dcterms:W3CDTF">2019-12-12T05:57:10Z</dcterms:modified>
</cp:coreProperties>
</file>